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handoutMasterIdLst>
    <p:handoutMasterId r:id="rId54"/>
  </p:handoutMasterIdLst>
  <p:sldIdLst>
    <p:sldId id="258" r:id="rId5"/>
    <p:sldId id="270" r:id="rId6"/>
    <p:sldId id="330" r:id="rId7"/>
    <p:sldId id="331" r:id="rId8"/>
    <p:sldId id="332" r:id="rId9"/>
    <p:sldId id="334" r:id="rId10"/>
    <p:sldId id="333" r:id="rId11"/>
    <p:sldId id="338" r:id="rId12"/>
    <p:sldId id="337" r:id="rId13"/>
    <p:sldId id="335" r:id="rId14"/>
    <p:sldId id="336" r:id="rId15"/>
    <p:sldId id="345" r:id="rId16"/>
    <p:sldId id="349" r:id="rId17"/>
    <p:sldId id="350" r:id="rId18"/>
    <p:sldId id="351" r:id="rId19"/>
    <p:sldId id="342" r:id="rId20"/>
    <p:sldId id="353" r:id="rId21"/>
    <p:sldId id="354" r:id="rId22"/>
    <p:sldId id="355" r:id="rId23"/>
    <p:sldId id="356" r:id="rId24"/>
    <p:sldId id="343" r:id="rId25"/>
    <p:sldId id="357" r:id="rId26"/>
    <p:sldId id="358" r:id="rId27"/>
    <p:sldId id="359" r:id="rId28"/>
    <p:sldId id="360" r:id="rId29"/>
    <p:sldId id="361" r:id="rId30"/>
    <p:sldId id="363" r:id="rId31"/>
    <p:sldId id="364" r:id="rId32"/>
    <p:sldId id="365" r:id="rId33"/>
    <p:sldId id="344" r:id="rId34"/>
    <p:sldId id="366" r:id="rId35"/>
    <p:sldId id="367" r:id="rId36"/>
    <p:sldId id="368" r:id="rId37"/>
    <p:sldId id="339" r:id="rId38"/>
    <p:sldId id="369" r:id="rId39"/>
    <p:sldId id="370" r:id="rId40"/>
    <p:sldId id="371" r:id="rId41"/>
    <p:sldId id="340" r:id="rId42"/>
    <p:sldId id="372" r:id="rId43"/>
    <p:sldId id="373" r:id="rId44"/>
    <p:sldId id="374" r:id="rId45"/>
    <p:sldId id="341" r:id="rId46"/>
    <p:sldId id="376" r:id="rId47"/>
    <p:sldId id="377" r:id="rId48"/>
    <p:sldId id="375" r:id="rId49"/>
    <p:sldId id="378" r:id="rId50"/>
    <p:sldId id="379" r:id="rId51"/>
    <p:sldId id="380" r:id="rId52"/>
    <p:sldId id="352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" initials="H" lastIdx="1" clrIdx="0">
    <p:extLst>
      <p:ext uri="{19B8F6BF-5375-455C-9EA6-DF929625EA0E}">
        <p15:presenceInfo xmlns:p15="http://schemas.microsoft.com/office/powerpoint/2012/main" userId="Ho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A429"/>
    <a:srgbClr val="005024"/>
    <a:srgbClr val="002A5E"/>
    <a:srgbClr val="FCCA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858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5A16E-C4C3-4413-AAC0-F9B60CAA866F}" type="datetimeFigureOut">
              <a:rPr lang="pt-BR" smtClean="0"/>
              <a:t>21/02/2018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4B9F6-0695-4EE9-A2B7-A50A5FB1E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4809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-1"/>
            <a:ext cx="9144000" cy="6708057"/>
          </a:xfrm>
          <a:prstGeom prst="rect">
            <a:avLst/>
          </a:prstGeom>
          <a:solidFill>
            <a:srgbClr val="002A5E"/>
          </a:solidFill>
          <a:ln>
            <a:solidFill>
              <a:srgbClr val="002A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3" name="Subtítulo 1"/>
          <p:cNvSpPr>
            <a:spLocks noGrp="1"/>
          </p:cNvSpPr>
          <p:nvPr>
            <p:ph type="subTitle" idx="1"/>
          </p:nvPr>
        </p:nvSpPr>
        <p:spPr>
          <a:xfrm>
            <a:off x="6000418" y="5301210"/>
            <a:ext cx="2859626" cy="646331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14" name="Título 2"/>
          <p:cNvSpPr>
            <a:spLocks noGrp="1"/>
          </p:cNvSpPr>
          <p:nvPr>
            <p:ph type="title"/>
          </p:nvPr>
        </p:nvSpPr>
        <p:spPr>
          <a:xfrm>
            <a:off x="899592" y="1700808"/>
            <a:ext cx="7960452" cy="2448272"/>
          </a:xfrm>
        </p:spPr>
        <p:txBody>
          <a:bodyPr>
            <a:normAutofit/>
          </a:bodyPr>
          <a:lstStyle>
            <a:lvl1pPr>
              <a:defRPr sz="5400" b="1" baseline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pic>
        <p:nvPicPr>
          <p:cNvPr id="21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80595" flipH="1" flipV="1">
            <a:off x="-309859" y="4693007"/>
            <a:ext cx="2266387" cy="204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  <p:sp>
        <p:nvSpPr>
          <p:cNvPr id="7" name="Retângulo 6"/>
          <p:cNvSpPr/>
          <p:nvPr userDrawn="1"/>
        </p:nvSpPr>
        <p:spPr>
          <a:xfrm>
            <a:off x="0" y="6235700"/>
            <a:ext cx="9144000" cy="622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61" y="6314110"/>
            <a:ext cx="805771" cy="469306"/>
          </a:xfrm>
          <a:prstGeom prst="rect">
            <a:avLst/>
          </a:prstGeom>
        </p:spPr>
      </p:pic>
      <p:sp>
        <p:nvSpPr>
          <p:cNvPr id="9" name="CaixaDeTexto 8"/>
          <p:cNvSpPr txBox="1"/>
          <p:nvPr userDrawn="1"/>
        </p:nvSpPr>
        <p:spPr>
          <a:xfrm>
            <a:off x="5748858" y="6294954"/>
            <a:ext cx="24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>
                <a:solidFill>
                  <a:srgbClr val="002A5E"/>
                </a:solidFill>
              </a:rPr>
              <a:t>Empresa</a:t>
            </a:r>
            <a:r>
              <a:rPr lang="pt-BR" sz="1400" baseline="0" dirty="0">
                <a:solidFill>
                  <a:srgbClr val="002A5E"/>
                </a:solidFill>
              </a:rPr>
              <a:t> de Pesquisa Energética</a:t>
            </a:r>
          </a:p>
          <a:p>
            <a:pPr algn="r"/>
            <a:r>
              <a:rPr lang="pt-BR" sz="1400" baseline="0" dirty="0">
                <a:solidFill>
                  <a:srgbClr val="002A5E"/>
                </a:solidFill>
              </a:rPr>
              <a:t>Ministério de Minas e Energia</a:t>
            </a:r>
            <a:endParaRPr lang="pt-BR" sz="1400" dirty="0">
              <a:solidFill>
                <a:srgbClr val="002A5E"/>
              </a:solidFill>
            </a:endParaRPr>
          </a:p>
        </p:txBody>
      </p:sp>
      <p:pic>
        <p:nvPicPr>
          <p:cNvPr id="19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9780">
            <a:off x="7327719" y="-478741"/>
            <a:ext cx="2069782" cy="19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436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-5236" y="0"/>
            <a:ext cx="9144000" cy="6708056"/>
          </a:xfrm>
          <a:prstGeom prst="rect">
            <a:avLst/>
          </a:prstGeom>
          <a:solidFill>
            <a:srgbClr val="002A5E"/>
          </a:solidFill>
          <a:ln>
            <a:solidFill>
              <a:srgbClr val="002A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4" name="Título 2"/>
          <p:cNvSpPr>
            <a:spLocks noGrp="1"/>
          </p:cNvSpPr>
          <p:nvPr>
            <p:ph type="title"/>
          </p:nvPr>
        </p:nvSpPr>
        <p:spPr>
          <a:xfrm>
            <a:off x="2739187" y="2391348"/>
            <a:ext cx="6116844" cy="2448272"/>
          </a:xfrm>
        </p:spPr>
        <p:txBody>
          <a:bodyPr>
            <a:normAutofit/>
          </a:bodyPr>
          <a:lstStyle>
            <a:lvl1pPr algn="r">
              <a:defRPr sz="4800" b="1" baseline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pic>
        <p:nvPicPr>
          <p:cNvPr id="19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80595" flipH="1" flipV="1">
            <a:off x="-309859" y="4693007"/>
            <a:ext cx="2266387" cy="204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  <p:sp>
        <p:nvSpPr>
          <p:cNvPr id="7" name="Retângulo 6"/>
          <p:cNvSpPr/>
          <p:nvPr userDrawn="1"/>
        </p:nvSpPr>
        <p:spPr>
          <a:xfrm>
            <a:off x="0" y="6235700"/>
            <a:ext cx="9144000" cy="622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61" y="6314110"/>
            <a:ext cx="805771" cy="469306"/>
          </a:xfrm>
          <a:prstGeom prst="rect">
            <a:avLst/>
          </a:prstGeom>
        </p:spPr>
      </p:pic>
      <p:sp>
        <p:nvSpPr>
          <p:cNvPr id="9" name="CaixaDeTexto 8"/>
          <p:cNvSpPr txBox="1"/>
          <p:nvPr userDrawn="1"/>
        </p:nvSpPr>
        <p:spPr>
          <a:xfrm>
            <a:off x="5748858" y="6294954"/>
            <a:ext cx="24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>
                <a:solidFill>
                  <a:srgbClr val="002A5E"/>
                </a:solidFill>
              </a:rPr>
              <a:t>Empresa</a:t>
            </a:r>
            <a:r>
              <a:rPr lang="pt-BR" sz="1400" baseline="0" dirty="0">
                <a:solidFill>
                  <a:srgbClr val="002A5E"/>
                </a:solidFill>
              </a:rPr>
              <a:t> de Pesquisa Energética</a:t>
            </a:r>
          </a:p>
          <a:p>
            <a:pPr algn="r"/>
            <a:r>
              <a:rPr lang="pt-BR" sz="1400" baseline="0" dirty="0">
                <a:solidFill>
                  <a:srgbClr val="002A5E"/>
                </a:solidFill>
              </a:rPr>
              <a:t>Ministério de Minas e Energia</a:t>
            </a:r>
            <a:endParaRPr lang="pt-BR" sz="1400" dirty="0">
              <a:solidFill>
                <a:srgbClr val="002A5E"/>
              </a:solidFill>
            </a:endParaRPr>
          </a:p>
        </p:txBody>
      </p:sp>
      <p:sp>
        <p:nvSpPr>
          <p:cNvPr id="16" name="CaixaDeTexto 15"/>
          <p:cNvSpPr txBox="1"/>
          <p:nvPr userDrawn="1"/>
        </p:nvSpPr>
        <p:spPr>
          <a:xfrm>
            <a:off x="224970" y="6285076"/>
            <a:ext cx="3287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400" dirty="0">
                <a:solidFill>
                  <a:schemeClr val="accent1">
                    <a:lumMod val="50000"/>
                  </a:schemeClr>
                </a:solidFill>
              </a:rPr>
              <a:t>7º Edição do Café na EPE </a:t>
            </a:r>
          </a:p>
          <a:p>
            <a:pPr algn="l"/>
            <a:r>
              <a:rPr lang="pt-BR" sz="1400" dirty="0">
                <a:solidFill>
                  <a:schemeClr val="accent1">
                    <a:lumMod val="50000"/>
                  </a:schemeClr>
                </a:solidFill>
              </a:rPr>
              <a:t>Gestão do</a:t>
            </a:r>
            <a:r>
              <a:rPr lang="pt-BR" sz="1400" baseline="0" dirty="0">
                <a:solidFill>
                  <a:schemeClr val="accent1">
                    <a:lumMod val="50000"/>
                  </a:schemeClr>
                </a:solidFill>
              </a:rPr>
              <a:t> Conhecimento nas Organizações</a:t>
            </a:r>
            <a:endParaRPr lang="pt-BR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9780">
            <a:off x="7327719" y="-478741"/>
            <a:ext cx="2069782" cy="19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136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9981"/>
            <a:ext cx="8888663" cy="881063"/>
          </a:xfrm>
        </p:spPr>
        <p:txBody>
          <a:bodyPr>
            <a:normAutofit/>
          </a:bodyPr>
          <a:lstStyle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44" y="1023929"/>
            <a:ext cx="8775020" cy="509309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224971" y="6285076"/>
            <a:ext cx="2153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400" dirty="0" smtClean="0">
                <a:solidFill>
                  <a:srgbClr val="FCCA80"/>
                </a:solidFill>
              </a:rPr>
              <a:t>Excel</a:t>
            </a:r>
            <a:r>
              <a:rPr lang="pt-BR" sz="1400" baseline="0" dirty="0" smtClean="0">
                <a:solidFill>
                  <a:srgbClr val="FCCA80"/>
                </a:solidFill>
              </a:rPr>
              <a:t> para </a:t>
            </a:r>
            <a:r>
              <a:rPr lang="pt-BR" sz="1400" dirty="0" smtClean="0">
                <a:solidFill>
                  <a:srgbClr val="FCCA80"/>
                </a:solidFill>
              </a:rPr>
              <a:t>BI Self Service</a:t>
            </a:r>
            <a:endParaRPr lang="pt-BR" sz="1400" dirty="0">
              <a:solidFill>
                <a:srgbClr val="FCCA80"/>
              </a:solidFill>
            </a:endParaRPr>
          </a:p>
          <a:p>
            <a:pPr algn="l"/>
            <a:r>
              <a:rPr lang="pt-BR" sz="1400" dirty="0" smtClean="0">
                <a:solidFill>
                  <a:srgbClr val="FCCA80"/>
                </a:solidFill>
              </a:rPr>
              <a:t>Aula 5: Power Query básico</a:t>
            </a:r>
            <a:endParaRPr lang="pt-BR" sz="1400" dirty="0">
              <a:solidFill>
                <a:srgbClr val="FCCA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87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wm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250" y="187327"/>
            <a:ext cx="8836980" cy="815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968" y="1556084"/>
            <a:ext cx="8690262" cy="4605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3"/>
          </p:nvPr>
        </p:nvSpPr>
        <p:spPr>
          <a:xfrm>
            <a:off x="222250" y="925764"/>
            <a:ext cx="8836981" cy="3715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l"/>
            <a:r>
              <a:rPr lang="pt-BR"/>
              <a:t> Subtítulo mestre</a:t>
            </a:r>
            <a:endParaRPr lang="pt-BR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0" y="6235700"/>
            <a:ext cx="9144000" cy="622300"/>
          </a:xfrm>
          <a:prstGeom prst="rect">
            <a:avLst/>
          </a:prstGeom>
          <a:solidFill>
            <a:srgbClr val="002A5E"/>
          </a:solidFill>
          <a:ln>
            <a:solidFill>
              <a:srgbClr val="002A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61" y="6314110"/>
            <a:ext cx="805771" cy="469306"/>
          </a:xfrm>
          <a:prstGeom prst="rect">
            <a:avLst/>
          </a:prstGeom>
        </p:spPr>
      </p:pic>
      <p:sp>
        <p:nvSpPr>
          <p:cNvPr id="17" name="CaixaDeTexto 16"/>
          <p:cNvSpPr txBox="1"/>
          <p:nvPr userDrawn="1"/>
        </p:nvSpPr>
        <p:spPr>
          <a:xfrm>
            <a:off x="5748858" y="6294954"/>
            <a:ext cx="24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</a:rPr>
              <a:t>Empresa</a:t>
            </a:r>
            <a:r>
              <a:rPr lang="pt-BR" sz="1400" baseline="0" dirty="0">
                <a:solidFill>
                  <a:schemeClr val="bg1"/>
                </a:solidFill>
              </a:rPr>
              <a:t> de Pesquisa Energética</a:t>
            </a:r>
          </a:p>
          <a:p>
            <a:pPr algn="r"/>
            <a:r>
              <a:rPr lang="pt-BR" sz="1400" baseline="0" dirty="0">
                <a:solidFill>
                  <a:schemeClr val="bg1"/>
                </a:solidFill>
              </a:rPr>
              <a:t>Ministério de Minas e Energia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23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6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9780">
            <a:off x="7327719" y="-478741"/>
            <a:ext cx="2069782" cy="19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2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mt807488.aspx" TargetMode="External"/><Relationship Id="rId2" Type="http://schemas.openxmlformats.org/officeDocument/2006/relationships/hyperlink" Target="https://msdn.microsoft.com/en-us/library/mt211003.aspx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.crossjoin.co.uk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microsoft.com/en-us/download/details.aspx?id=15011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3710354" y="5300663"/>
            <a:ext cx="5149487" cy="6461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pt-BR" dirty="0" smtClean="0">
                <a:latin typeface="+mj-lt"/>
              </a:rPr>
              <a:t>Superintendência de Tecnologia da Informação</a:t>
            </a:r>
            <a:endParaRPr lang="pt-BR" dirty="0">
              <a:latin typeface="+mj-lt"/>
            </a:endParaRPr>
          </a:p>
        </p:txBody>
      </p:sp>
      <p:sp>
        <p:nvSpPr>
          <p:cNvPr id="7171" name="Título 2"/>
          <p:cNvSpPr>
            <a:spLocks noGrp="1"/>
          </p:cNvSpPr>
          <p:nvPr>
            <p:ph type="title"/>
          </p:nvPr>
        </p:nvSpPr>
        <p:spPr>
          <a:xfrm>
            <a:off x="405493" y="939111"/>
            <a:ext cx="7888288" cy="2449512"/>
          </a:xfrm>
        </p:spPr>
        <p:txBody>
          <a:bodyPr>
            <a:normAutofit/>
          </a:bodyPr>
          <a:lstStyle/>
          <a:p>
            <a:r>
              <a:rPr lang="pt-BR" i="1" dirty="0"/>
              <a:t>Excel para BI Self Service</a:t>
            </a:r>
            <a:endParaRPr lang="pt-BR" altLang="pt-BR" sz="4000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667250" y="3877875"/>
            <a:ext cx="4192588" cy="369332"/>
          </a:xfrm>
          <a:prstGeom prst="rect">
            <a:avLst/>
          </a:prstGeom>
          <a:solidFill>
            <a:srgbClr val="FCCA80"/>
          </a:solidFill>
          <a:ln>
            <a:noFill/>
          </a:ln>
        </p:spPr>
        <p:txBody>
          <a:bodyPr wrap="square">
            <a:spAutoFit/>
          </a:bodyPr>
          <a:lstStyle/>
          <a:p>
            <a:pPr algn="r" defTabSz="914400">
              <a:defRPr/>
            </a:pPr>
            <a:r>
              <a:rPr lang="pt-BR" kern="0" dirty="0" smtClean="0">
                <a:solidFill>
                  <a:srgbClr val="002A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Aula 6 – Power Query Avançado</a:t>
            </a:r>
            <a:endParaRPr lang="pt-BR" kern="0" dirty="0">
              <a:solidFill>
                <a:srgbClr val="002A5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" y="6270173"/>
            <a:ext cx="2162629" cy="587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7432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Linguagem M – </a:t>
            </a:r>
            <a:r>
              <a:rPr lang="pt-BR" dirty="0" smtClean="0"/>
              <a:t>Conceitos Básicos - Comentários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17695" y="851474"/>
            <a:ext cx="79489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Comentários de uma linha: “//”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Comentários de várias linhas: “/*” e “*/”</a:t>
            </a:r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r="45232" b="49130"/>
          <a:stretch/>
        </p:blipFill>
        <p:spPr>
          <a:xfrm>
            <a:off x="4695778" y="851474"/>
            <a:ext cx="3781873" cy="234182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r="38277" b="36159"/>
          <a:stretch/>
        </p:blipFill>
        <p:spPr>
          <a:xfrm>
            <a:off x="4695778" y="3497920"/>
            <a:ext cx="3527456" cy="243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7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Linguagem M – </a:t>
            </a:r>
            <a:r>
              <a:rPr lang="pt-BR" dirty="0" smtClean="0"/>
              <a:t>Funções da biblioteca padrão 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17695" y="851474"/>
            <a:ext cx="7948943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</a:t>
            </a:r>
            <a:r>
              <a:rPr lang="pt-BR" dirty="0" err="1" smtClean="0"/>
              <a:t>lingugem</a:t>
            </a:r>
            <a:r>
              <a:rPr lang="pt-BR" dirty="0" smtClean="0"/>
              <a:t> M no Power Query já vem com muitas funções disponíveis na sua biblioteca padrão. Estes são os tipos principais de funções: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 err="1" smtClean="0"/>
              <a:t>Accessing</a:t>
            </a:r>
            <a:r>
              <a:rPr lang="pt-BR" b="1" dirty="0" smtClean="0"/>
              <a:t> Data</a:t>
            </a:r>
            <a:r>
              <a:rPr lang="pt-BR" dirty="0" smtClean="0"/>
              <a:t>: funções como </a:t>
            </a:r>
            <a:r>
              <a:rPr lang="pt-BR" dirty="0" err="1" smtClean="0"/>
              <a:t>Excel.CurrentWorkbook</a:t>
            </a:r>
            <a:r>
              <a:rPr lang="pt-BR" dirty="0" smtClean="0"/>
              <a:t> e </a:t>
            </a:r>
            <a:r>
              <a:rPr lang="pt-BR" dirty="0" err="1" smtClean="0"/>
              <a:t>Web.Contents</a:t>
            </a:r>
            <a:r>
              <a:rPr lang="pt-BR" dirty="0" smtClean="0"/>
              <a:t>, que leem dados de fora da consulta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 err="1" smtClean="0"/>
              <a:t>Binary</a:t>
            </a:r>
            <a:r>
              <a:rPr lang="pt-BR" b="1" dirty="0" smtClean="0"/>
              <a:t>: </a:t>
            </a:r>
            <a:r>
              <a:rPr lang="pt-BR" dirty="0" smtClean="0"/>
              <a:t>para lidar com conteúdo de arquivos de formatos não reconhecidos nativamente e não textuais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Date: </a:t>
            </a:r>
            <a:r>
              <a:rPr lang="pt-BR" dirty="0" smtClean="0"/>
              <a:t>funções que retornam ou tratam valores do tipo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 err="1" smtClean="0"/>
              <a:t>DateTime</a:t>
            </a:r>
            <a:r>
              <a:rPr lang="pt-BR" b="1" dirty="0" smtClean="0"/>
              <a:t>:</a:t>
            </a:r>
            <a:r>
              <a:rPr lang="pt-BR" dirty="0"/>
              <a:t> funções que retornam ou tratam valores do tipo </a:t>
            </a:r>
            <a:r>
              <a:rPr lang="pt-BR" dirty="0" smtClean="0"/>
              <a:t>data e hora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 err="1"/>
              <a:t>DateTime</a:t>
            </a:r>
            <a:r>
              <a:rPr lang="pt-BR" b="1" dirty="0"/>
              <a:t>:</a:t>
            </a:r>
            <a:r>
              <a:rPr lang="pt-BR" dirty="0"/>
              <a:t> funções que retornam ou tratam valores do tipo </a:t>
            </a:r>
            <a:r>
              <a:rPr lang="pt-BR" dirty="0" smtClean="0"/>
              <a:t>Duração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 err="1" smtClean="0"/>
              <a:t>List</a:t>
            </a:r>
            <a:r>
              <a:rPr lang="pt-BR" dirty="0" smtClean="0"/>
              <a:t>: </a:t>
            </a:r>
            <a:r>
              <a:rPr lang="pt-BR" dirty="0"/>
              <a:t>funções que retornam ou tratam valores do tipo </a:t>
            </a:r>
            <a:r>
              <a:rPr lang="pt-BR" dirty="0" smtClean="0"/>
              <a:t>Lista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 err="1" smtClean="0"/>
              <a:t>Number</a:t>
            </a:r>
            <a:r>
              <a:rPr lang="pt-BR" dirty="0" smtClean="0"/>
              <a:t>: funções numéricas e matemáticas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Record</a:t>
            </a:r>
            <a:r>
              <a:rPr lang="pt-BR" dirty="0" smtClean="0"/>
              <a:t>: funções que tratam registros (Records)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 err="1" smtClean="0"/>
              <a:t>Text</a:t>
            </a:r>
            <a:r>
              <a:rPr lang="pt-BR" b="1" dirty="0" smtClean="0"/>
              <a:t>: </a:t>
            </a:r>
            <a:r>
              <a:rPr lang="pt-BR" dirty="0" smtClean="0"/>
              <a:t>funções que tratam textos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Time: </a:t>
            </a:r>
            <a:r>
              <a:rPr lang="pt-BR" dirty="0" smtClean="0"/>
              <a:t>funções que tratam dados do tipo hora (time)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 err="1" smtClean="0"/>
              <a:t>Type</a:t>
            </a:r>
            <a:r>
              <a:rPr lang="pt-BR" b="1" dirty="0" smtClean="0"/>
              <a:t>: </a:t>
            </a:r>
            <a:r>
              <a:rPr lang="pt-BR" dirty="0" smtClean="0"/>
              <a:t>extraem informações a respeito do tipo de valores e tratam valores em operações relacionadas a seus tipos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722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Função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87924" y="769159"/>
            <a:ext cx="80273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É possível construir funções na linguagem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Funções são muito úteis para compartilhar comportamentos (blocos de transformações) entre várias consultas. É uma </a:t>
            </a:r>
            <a:r>
              <a:rPr lang="pt-BR" b="1" dirty="0" smtClean="0"/>
              <a:t>BOA PRÁTICA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O uso de Funções evita que se copie e cole código, ou seja, evita a </a:t>
            </a:r>
            <a:r>
              <a:rPr lang="pt-BR" b="1" dirty="0" smtClean="0"/>
              <a:t>redundância de código. </a:t>
            </a:r>
            <a:r>
              <a:rPr lang="pt-BR" dirty="0" smtClean="0"/>
              <a:t> Isso facilita a manutenção, que não precisa ser feita em vários lugares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Em </a:t>
            </a:r>
            <a:r>
              <a:rPr lang="pt-BR" dirty="0"/>
              <a:t>\</a:t>
            </a:r>
            <a:r>
              <a:rPr lang="pt-BR" dirty="0" smtClean="0"/>
              <a:t>Exemplos\Bolsa\Bolsa.xlsx, temos um exemplo de função muito usada, que transforma data em um código inteiro usado para relacionar tabelas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65686" t="61320" r="2169" b="9395"/>
          <a:stretch/>
        </p:blipFill>
        <p:spPr>
          <a:xfrm>
            <a:off x="1583137" y="3024555"/>
            <a:ext cx="4580271" cy="25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5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Função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87924" y="769159"/>
            <a:ext cx="80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sintaxe da função é como no exemplo abaixo:</a:t>
            </a:r>
          </a:p>
        </p:txBody>
      </p:sp>
      <p:sp>
        <p:nvSpPr>
          <p:cNvPr id="5" name="Retângulo 4"/>
          <p:cNvSpPr/>
          <p:nvPr/>
        </p:nvSpPr>
        <p:spPr>
          <a:xfrm>
            <a:off x="281354" y="1457070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/>
              <a:t>let</a:t>
            </a:r>
            <a:endParaRPr lang="pt-BR" dirty="0"/>
          </a:p>
          <a:p>
            <a:r>
              <a:rPr lang="pt-BR" dirty="0"/>
              <a:t>     Saída = (</a:t>
            </a:r>
            <a:r>
              <a:rPr lang="pt-BR" dirty="0" err="1"/>
              <a:t>DataEntrada</a:t>
            </a:r>
            <a:r>
              <a:rPr lang="pt-BR" dirty="0"/>
              <a:t> as date) =&gt;</a:t>
            </a:r>
          </a:p>
          <a:p>
            <a:r>
              <a:rPr lang="pt-BR" dirty="0" err="1"/>
              <a:t>let</a:t>
            </a:r>
            <a:endParaRPr lang="pt-BR" dirty="0"/>
          </a:p>
          <a:p>
            <a:endParaRPr lang="pt-BR" dirty="0"/>
          </a:p>
          <a:p>
            <a:r>
              <a:rPr lang="pt-BR" dirty="0"/>
              <a:t>    Ano = </a:t>
            </a:r>
            <a:r>
              <a:rPr lang="pt-BR" dirty="0" err="1"/>
              <a:t>Date.Year</a:t>
            </a:r>
            <a:r>
              <a:rPr lang="pt-BR" dirty="0"/>
              <a:t>(</a:t>
            </a:r>
            <a:r>
              <a:rPr lang="pt-BR" dirty="0" err="1"/>
              <a:t>DataEntrada</a:t>
            </a:r>
            <a:r>
              <a:rPr lang="pt-BR" dirty="0"/>
              <a:t>),</a:t>
            </a:r>
          </a:p>
          <a:p>
            <a:r>
              <a:rPr lang="pt-BR" dirty="0"/>
              <a:t>    </a:t>
            </a:r>
            <a:r>
              <a:rPr lang="pt-BR" dirty="0" err="1"/>
              <a:t>Mes</a:t>
            </a:r>
            <a:r>
              <a:rPr lang="pt-BR" dirty="0"/>
              <a:t> = </a:t>
            </a:r>
            <a:r>
              <a:rPr lang="pt-BR" dirty="0" err="1"/>
              <a:t>Date.Month</a:t>
            </a:r>
            <a:r>
              <a:rPr lang="pt-BR" dirty="0"/>
              <a:t>(</a:t>
            </a:r>
            <a:r>
              <a:rPr lang="pt-BR" dirty="0" err="1"/>
              <a:t>DataEntrada</a:t>
            </a:r>
            <a:r>
              <a:rPr lang="pt-BR" dirty="0"/>
              <a:t>),</a:t>
            </a:r>
          </a:p>
          <a:p>
            <a:r>
              <a:rPr lang="pt-BR" dirty="0"/>
              <a:t>    Dia = </a:t>
            </a:r>
            <a:r>
              <a:rPr lang="pt-BR" dirty="0" err="1"/>
              <a:t>Date.Day</a:t>
            </a:r>
            <a:r>
              <a:rPr lang="pt-BR" dirty="0"/>
              <a:t>(</a:t>
            </a:r>
            <a:r>
              <a:rPr lang="pt-BR" dirty="0" err="1"/>
              <a:t>DataEntrada</a:t>
            </a:r>
            <a:r>
              <a:rPr lang="pt-BR" dirty="0"/>
              <a:t>),</a:t>
            </a:r>
          </a:p>
          <a:p>
            <a:r>
              <a:rPr lang="pt-BR" dirty="0"/>
              <a:t>    </a:t>
            </a:r>
            <a:r>
              <a:rPr lang="pt-BR" dirty="0" err="1"/>
              <a:t>CodData</a:t>
            </a:r>
            <a:r>
              <a:rPr lang="pt-BR" dirty="0"/>
              <a:t> = Ano * 10000 + </a:t>
            </a:r>
            <a:r>
              <a:rPr lang="pt-BR" dirty="0" err="1"/>
              <a:t>Mes</a:t>
            </a:r>
            <a:r>
              <a:rPr lang="pt-BR" dirty="0"/>
              <a:t> * 100 + Dia</a:t>
            </a:r>
          </a:p>
          <a:p>
            <a:r>
              <a:rPr lang="pt-BR" dirty="0"/>
              <a:t>in</a:t>
            </a:r>
          </a:p>
          <a:p>
            <a:r>
              <a:rPr lang="pt-BR" dirty="0"/>
              <a:t>    </a:t>
            </a:r>
            <a:r>
              <a:rPr lang="pt-BR" dirty="0" err="1"/>
              <a:t>CodData</a:t>
            </a:r>
            <a:endParaRPr lang="pt-BR" dirty="0"/>
          </a:p>
          <a:p>
            <a:r>
              <a:rPr lang="pt-BR" dirty="0"/>
              <a:t>in</a:t>
            </a:r>
          </a:p>
          <a:p>
            <a:r>
              <a:rPr lang="pt-BR" dirty="0"/>
              <a:t>    Saída</a:t>
            </a:r>
          </a:p>
        </p:txBody>
      </p:sp>
      <p:sp>
        <p:nvSpPr>
          <p:cNvPr id="6" name="Retângulo 5"/>
          <p:cNvSpPr/>
          <p:nvPr/>
        </p:nvSpPr>
        <p:spPr>
          <a:xfrm>
            <a:off x="2952686" y="1138491"/>
            <a:ext cx="2983291" cy="39565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Parâmetros de entrada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8" name="Conector de seta reta 7"/>
          <p:cNvCxnSpPr/>
          <p:nvPr/>
        </p:nvCxnSpPr>
        <p:spPr>
          <a:xfrm flipH="1">
            <a:off x="2400300" y="1534145"/>
            <a:ext cx="552386" cy="23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49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Função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87924" y="769159"/>
            <a:ext cx="80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É possível testar a execução de uma função a partir do editor de consultas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/>
          <a:srcRect r="68462" b="62795"/>
          <a:stretch/>
        </p:blipFill>
        <p:spPr>
          <a:xfrm>
            <a:off x="87924" y="1255151"/>
            <a:ext cx="2883877" cy="204525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/>
          <a:srcRect b="64395"/>
          <a:stretch/>
        </p:blipFill>
        <p:spPr>
          <a:xfrm>
            <a:off x="87924" y="3537856"/>
            <a:ext cx="9144000" cy="19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Função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87924" y="769159"/>
            <a:ext cx="80273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função pode ser chamada a partir de outras consultas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É possível fazer isso a partir da interface visual, em Editor </a:t>
            </a:r>
            <a:r>
              <a:rPr lang="pt-BR" smtClean="0"/>
              <a:t>de </a:t>
            </a:r>
            <a:r>
              <a:rPr lang="pt-BR" smtClean="0"/>
              <a:t>Consulta-</a:t>
            </a:r>
            <a:r>
              <a:rPr lang="pt-BR" dirty="0" smtClean="0"/>
              <a:t>&gt;Adicionar Colunas-&gt;Invocar Função </a:t>
            </a:r>
            <a:r>
              <a:rPr lang="pt-BR" dirty="0"/>
              <a:t>P</a:t>
            </a:r>
            <a:r>
              <a:rPr lang="pt-BR" dirty="0" smtClean="0"/>
              <a:t>ersonalizada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7692" r="14904" b="44815"/>
          <a:stretch/>
        </p:blipFill>
        <p:spPr>
          <a:xfrm>
            <a:off x="193431" y="1213337"/>
            <a:ext cx="6022731" cy="191910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r="73173" b="54879"/>
          <a:stretch/>
        </p:blipFill>
        <p:spPr>
          <a:xfrm>
            <a:off x="4176346" y="3592014"/>
            <a:ext cx="4237892" cy="252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8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Mesclando todos com todos (</a:t>
            </a:r>
            <a:r>
              <a:rPr lang="pt-BR" dirty="0" err="1" smtClean="0"/>
              <a:t>full</a:t>
            </a:r>
            <a:r>
              <a:rPr lang="pt-BR" dirty="0" smtClean="0"/>
              <a:t> </a:t>
            </a:r>
            <a:r>
              <a:rPr lang="pt-BR" dirty="0" err="1" smtClean="0"/>
              <a:t>outer</a:t>
            </a:r>
            <a:r>
              <a:rPr lang="pt-BR" dirty="0" smtClean="0"/>
              <a:t> </a:t>
            </a:r>
            <a:r>
              <a:rPr lang="pt-BR" dirty="0" err="1" smtClean="0"/>
              <a:t>join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05509" y="1173605"/>
            <a:ext cx="80273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Em alguns momentos, desejamos mesclar dois conjuntos de tabelas sem restringir por um campo, ou seja, desejamos mesclar “todos com todos”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Como a linguagem M (a função </a:t>
            </a:r>
            <a:r>
              <a:rPr lang="pt-BR" dirty="0" err="1" smtClean="0"/>
              <a:t>Table.Join</a:t>
            </a:r>
            <a:r>
              <a:rPr lang="pt-BR" dirty="0" smtClean="0"/>
              <a:t>) exige que se passe campos para o </a:t>
            </a:r>
            <a:r>
              <a:rPr lang="pt-BR" dirty="0" err="1" smtClean="0"/>
              <a:t>join</a:t>
            </a:r>
            <a:r>
              <a:rPr lang="pt-BR" dirty="0" smtClean="0"/>
              <a:t>, é preciso um truque para realizar um </a:t>
            </a:r>
            <a:r>
              <a:rPr lang="pt-BR" dirty="0" err="1" smtClean="0"/>
              <a:t>full</a:t>
            </a:r>
            <a:r>
              <a:rPr lang="pt-BR" dirty="0" smtClean="0"/>
              <a:t> </a:t>
            </a:r>
            <a:r>
              <a:rPr lang="pt-BR" dirty="0" err="1" smtClean="0"/>
              <a:t>outer</a:t>
            </a:r>
            <a:r>
              <a:rPr lang="pt-BR" dirty="0" smtClean="0"/>
              <a:t> </a:t>
            </a:r>
            <a:r>
              <a:rPr lang="pt-BR" dirty="0" err="1" smtClean="0"/>
              <a:t>join</a:t>
            </a:r>
            <a:r>
              <a:rPr lang="pt-B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Esse truque consiste na criação de um campo “</a:t>
            </a:r>
            <a:r>
              <a:rPr lang="pt-BR" dirty="0" err="1" smtClean="0"/>
              <a:t>dummy</a:t>
            </a:r>
            <a:r>
              <a:rPr lang="pt-BR" dirty="0" smtClean="0"/>
              <a:t>” em cada tabela que tenha valor constante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132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Mesclando todos com todos (</a:t>
            </a:r>
            <a:r>
              <a:rPr lang="pt-BR" dirty="0" err="1" smtClean="0"/>
              <a:t>full</a:t>
            </a:r>
            <a:r>
              <a:rPr lang="pt-BR" dirty="0" smtClean="0"/>
              <a:t> </a:t>
            </a:r>
            <a:r>
              <a:rPr lang="pt-BR" dirty="0" err="1" smtClean="0"/>
              <a:t>outer</a:t>
            </a:r>
            <a:r>
              <a:rPr lang="pt-BR" dirty="0" smtClean="0"/>
              <a:t> </a:t>
            </a:r>
            <a:r>
              <a:rPr lang="pt-BR" dirty="0" err="1" smtClean="0"/>
              <a:t>join</a:t>
            </a:r>
            <a:r>
              <a:rPr lang="pt-BR" dirty="0" smtClean="0"/>
              <a:t>) - Exemplo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79132" y="901044"/>
            <a:ext cx="8027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Temos um </a:t>
            </a:r>
            <a:r>
              <a:rPr lang="pt-BR" dirty="0"/>
              <a:t>exemplo em \Exemplos\Power Query\Power Query - </a:t>
            </a:r>
            <a:r>
              <a:rPr lang="pt-BR" dirty="0" smtClean="0"/>
              <a:t>Exemplos.xlsx em que temos uma tabela de Produção Anual e uma tabela com a sazonalidade a cada mês. Queremos gerar a produção mensal a partir destas informações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10779" r="76346" b="49840"/>
          <a:stretch/>
        </p:blipFill>
        <p:spPr>
          <a:xfrm>
            <a:off x="360485" y="2083777"/>
            <a:ext cx="3710353" cy="372543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8930" r="68846" b="38361"/>
          <a:stretch/>
        </p:blipFill>
        <p:spPr>
          <a:xfrm>
            <a:off x="5257800" y="2083777"/>
            <a:ext cx="2848708" cy="290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6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Mesclando todos com todos (</a:t>
            </a:r>
            <a:r>
              <a:rPr lang="pt-BR" dirty="0" err="1" smtClean="0"/>
              <a:t>full</a:t>
            </a:r>
            <a:r>
              <a:rPr lang="pt-BR" dirty="0" smtClean="0"/>
              <a:t> </a:t>
            </a:r>
            <a:r>
              <a:rPr lang="pt-BR" dirty="0" err="1" smtClean="0"/>
              <a:t>outer</a:t>
            </a:r>
            <a:r>
              <a:rPr lang="pt-BR" dirty="0" smtClean="0"/>
              <a:t> </a:t>
            </a:r>
            <a:r>
              <a:rPr lang="pt-BR" dirty="0" err="1" smtClean="0"/>
              <a:t>join</a:t>
            </a:r>
            <a:r>
              <a:rPr lang="pt-BR" dirty="0" smtClean="0"/>
              <a:t>) - Exemplo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79132" y="901044"/>
            <a:ext cx="80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Criamos campos unitários “</a:t>
            </a:r>
            <a:r>
              <a:rPr lang="pt-BR" dirty="0" err="1" smtClean="0"/>
              <a:t>dummies</a:t>
            </a:r>
            <a:r>
              <a:rPr lang="pt-BR" dirty="0" smtClean="0"/>
              <a:t>” dos dois lados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5" y="1391770"/>
            <a:ext cx="4736490" cy="354093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315" y="2982392"/>
            <a:ext cx="6021882" cy="31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4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Mesclando todos com todos (</a:t>
            </a:r>
            <a:r>
              <a:rPr lang="pt-BR" dirty="0" err="1" smtClean="0"/>
              <a:t>full</a:t>
            </a:r>
            <a:r>
              <a:rPr lang="pt-BR" dirty="0" smtClean="0"/>
              <a:t> </a:t>
            </a:r>
            <a:r>
              <a:rPr lang="pt-BR" dirty="0" err="1" smtClean="0"/>
              <a:t>outer</a:t>
            </a:r>
            <a:r>
              <a:rPr lang="pt-BR" dirty="0" smtClean="0"/>
              <a:t> </a:t>
            </a:r>
            <a:r>
              <a:rPr lang="pt-BR" dirty="0" err="1" smtClean="0"/>
              <a:t>join</a:t>
            </a:r>
            <a:r>
              <a:rPr lang="pt-BR" dirty="0" smtClean="0"/>
              <a:t>) – Exemplo (inclui exemplo de acesso a uma coluna de tabela)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79132" y="901044"/>
            <a:ext cx="8027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Na tabela de sazonalidade, criamos um controle para normalizar as Frações da Produção de forma que somem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Para fazer isso, acessamos uma coluna de tabela de um passo anterior, com a sintaxe “Tabela[coluna]”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41538" b="23436"/>
          <a:stretch/>
        </p:blipFill>
        <p:spPr>
          <a:xfrm>
            <a:off x="144622" y="2195345"/>
            <a:ext cx="8999378" cy="418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9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Aula 6: Power Query Avançado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36101" y="901044"/>
            <a:ext cx="86164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/>
              <a:t>Nesta aula, serão apresentados os fundamentos sobra a Linguagem M e alguns exemplos mais avançados de transformações no Power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/>
              <a:t>O assunto é muito extenso. Existem muitas possibilidades de uso.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/>
              <a:t>Um bom livro de referência é Power Query for Power BI </a:t>
            </a:r>
            <a:r>
              <a:rPr lang="pt-BR" sz="2000" dirty="0" err="1" smtClean="0"/>
              <a:t>and</a:t>
            </a:r>
            <a:r>
              <a:rPr lang="pt-BR" sz="2000" dirty="0" smtClean="0"/>
              <a:t> Excel de Chris </a:t>
            </a:r>
            <a:r>
              <a:rPr lang="pt-BR" sz="2000" dirty="0" err="1" smtClean="0"/>
              <a:t>Webb</a:t>
            </a:r>
            <a:endParaRPr lang="pt-B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/>
              <a:t>A referência da linguagem M no site da Microsoft é uma referência </a:t>
            </a:r>
            <a:r>
              <a:rPr lang="pt-BR" sz="2000" dirty="0"/>
              <a:t>muito completa: </a:t>
            </a:r>
            <a:r>
              <a:rPr lang="pt-BR" sz="2000" dirty="0">
                <a:hlinkClick r:id="rId2"/>
              </a:rPr>
              <a:t>https://</a:t>
            </a:r>
            <a:r>
              <a:rPr lang="pt-BR" sz="2000" dirty="0" smtClean="0">
                <a:hlinkClick r:id="rId2"/>
              </a:rPr>
              <a:t>msdn.microsoft.com/en-us/library/mt211003.aspx</a:t>
            </a:r>
            <a:endParaRPr lang="pt-B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/>
              <a:t>A especificação completa da linguagem </a:t>
            </a:r>
            <a:r>
              <a:rPr lang="pt-BR" sz="2000" dirty="0"/>
              <a:t>está aqui: </a:t>
            </a:r>
            <a:r>
              <a:rPr lang="pt-BR" sz="2000" dirty="0">
                <a:hlinkClick r:id="rId3"/>
              </a:rPr>
              <a:t>https://</a:t>
            </a:r>
            <a:r>
              <a:rPr lang="pt-BR" sz="2000" dirty="0" smtClean="0">
                <a:hlinkClick r:id="rId3"/>
              </a:rPr>
              <a:t>msdn.microsoft.com/en-us/library/mt807488.aspx</a:t>
            </a:r>
            <a:endParaRPr lang="pt-B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/>
              <a:t>O Blog do Chris </a:t>
            </a:r>
            <a:r>
              <a:rPr lang="pt-BR" sz="2000" dirty="0" err="1" smtClean="0"/>
              <a:t>Webb</a:t>
            </a:r>
            <a:r>
              <a:rPr lang="pt-BR" sz="2000" dirty="0" smtClean="0"/>
              <a:t> é uma boa referência de </a:t>
            </a:r>
            <a:r>
              <a:rPr lang="pt-BR" sz="2000" dirty="0"/>
              <a:t>conhecimento avançado: </a:t>
            </a:r>
            <a:r>
              <a:rPr lang="pt-BR" sz="2000" dirty="0">
                <a:hlinkClick r:id="rId4"/>
              </a:rPr>
              <a:t>https://blog.crossjoin.co.uk</a:t>
            </a:r>
            <a:r>
              <a:rPr lang="pt-BR" sz="2000" dirty="0" smtClean="0">
                <a:hlinkClick r:id="rId4"/>
              </a:rPr>
              <a:t>/</a:t>
            </a:r>
            <a:endParaRPr lang="pt-B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/>
              <a:t>Bruno Crotman está disponível na STI para dúvidas a respeito das funcionalidades possíveis, performance das transformações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48166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Mesclando todos com todos (</a:t>
            </a:r>
            <a:r>
              <a:rPr lang="pt-BR" dirty="0" err="1" smtClean="0"/>
              <a:t>full</a:t>
            </a:r>
            <a:r>
              <a:rPr lang="pt-BR" dirty="0" smtClean="0"/>
              <a:t> </a:t>
            </a:r>
            <a:r>
              <a:rPr lang="pt-BR" dirty="0" err="1" smtClean="0"/>
              <a:t>outer</a:t>
            </a:r>
            <a:r>
              <a:rPr lang="pt-BR" dirty="0" smtClean="0"/>
              <a:t> </a:t>
            </a:r>
            <a:r>
              <a:rPr lang="pt-BR" dirty="0" err="1" smtClean="0"/>
              <a:t>join</a:t>
            </a:r>
            <a:r>
              <a:rPr lang="pt-BR" dirty="0" smtClean="0"/>
              <a:t>) - Exemplo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79132" y="901044"/>
            <a:ext cx="80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Agora podemos fazer o </a:t>
            </a:r>
            <a:r>
              <a:rPr lang="pt-BR" dirty="0" err="1" smtClean="0"/>
              <a:t>full</a:t>
            </a:r>
            <a:r>
              <a:rPr lang="pt-BR" dirty="0" smtClean="0"/>
              <a:t> </a:t>
            </a:r>
            <a:r>
              <a:rPr lang="pt-BR" dirty="0" err="1" smtClean="0"/>
              <a:t>outer</a:t>
            </a:r>
            <a:r>
              <a:rPr lang="pt-BR" dirty="0" smtClean="0"/>
              <a:t> </a:t>
            </a:r>
            <a:r>
              <a:rPr lang="pt-BR" dirty="0" err="1" smtClean="0"/>
              <a:t>join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1" y="1516942"/>
            <a:ext cx="4161521" cy="357380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r="6361"/>
          <a:stretch/>
        </p:blipFill>
        <p:spPr>
          <a:xfrm>
            <a:off x="2549769" y="1782107"/>
            <a:ext cx="6471139" cy="415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8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Mesclando com base em comparações inexatas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58262" y="775520"/>
            <a:ext cx="82735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função </a:t>
            </a:r>
            <a:r>
              <a:rPr lang="pt-BR" dirty="0" err="1" smtClean="0"/>
              <a:t>Tabela.Join</a:t>
            </a:r>
            <a:r>
              <a:rPr lang="pt-BR" dirty="0" smtClean="0"/>
              <a:t> aceita apenas relação de igualdade entre os campos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Uma forma simples de realizar </a:t>
            </a:r>
            <a:r>
              <a:rPr lang="pt-BR" dirty="0" err="1" smtClean="0"/>
              <a:t>mesclagens</a:t>
            </a:r>
            <a:r>
              <a:rPr lang="pt-BR" dirty="0" smtClean="0"/>
              <a:t> que são baseadas em operadores como “&lt;=“, é realizar primeiro um </a:t>
            </a:r>
            <a:r>
              <a:rPr lang="pt-BR" dirty="0" err="1" smtClean="0"/>
              <a:t>full</a:t>
            </a:r>
            <a:r>
              <a:rPr lang="pt-BR" dirty="0" smtClean="0"/>
              <a:t> </a:t>
            </a:r>
            <a:r>
              <a:rPr lang="pt-BR" dirty="0" err="1" smtClean="0"/>
              <a:t>outer</a:t>
            </a:r>
            <a:r>
              <a:rPr lang="pt-BR" dirty="0" smtClean="0"/>
              <a:t> </a:t>
            </a:r>
            <a:r>
              <a:rPr lang="pt-BR" dirty="0" err="1" smtClean="0"/>
              <a:t>join</a:t>
            </a:r>
            <a:r>
              <a:rPr lang="pt-BR" dirty="0" smtClean="0"/>
              <a:t> como mostrado anteriormente e depois efetuar uma filtragem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No exemplo adiante vamos partir de uma série de preços mensais, calcular seu retorno a cada mês e sua volatilidade numa janela rolante até o mês corrente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0899" r="81433" b="39230"/>
          <a:stretch/>
        </p:blipFill>
        <p:spPr>
          <a:xfrm>
            <a:off x="1787087" y="2672862"/>
            <a:ext cx="1589159" cy="342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0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Mesclando com base em comparações inexatas – Exemplo – Adicionando um índice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58262" y="901044"/>
            <a:ext cx="8273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primeira operação que vai nos facilitar é adicionar um índice </a:t>
            </a:r>
            <a:r>
              <a:rPr lang="pt-BR" dirty="0" err="1" smtClean="0"/>
              <a:t>autoincrementado</a:t>
            </a:r>
            <a:r>
              <a:rPr lang="pt-BR" dirty="0" smtClean="0"/>
              <a:t> na ordem das datas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80000" b="74938"/>
          <a:stretch/>
        </p:blipFill>
        <p:spPr>
          <a:xfrm>
            <a:off x="158262" y="1824374"/>
            <a:ext cx="3472961" cy="154379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013" y="1824374"/>
            <a:ext cx="4689231" cy="264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Mesclando com base em comparações inexatas – Exemplo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58262" y="901044"/>
            <a:ext cx="8273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Agora criamos um índice incrementado de 1</a:t>
            </a:r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b="31021"/>
          <a:stretch/>
        </p:blipFill>
        <p:spPr>
          <a:xfrm>
            <a:off x="292987" y="1782107"/>
            <a:ext cx="7616890" cy="353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2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Mesclando com base em comparações inexatas – Exemplo – Mesclando com o período anterior 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58262" y="901044"/>
            <a:ext cx="8273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Mesclando a tabela com ela mesma restringindo pelo índice e o índice incrementado de 1, temos no mesmo registro o preço de hoje e o preço anterior, possibilitando que calculemos o retorno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2" y="1907930"/>
            <a:ext cx="3200400" cy="273928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166" y="1907930"/>
            <a:ext cx="5507742" cy="351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Mesclando com base em comparações inexatas – Exemplo – Mesclando com o período anterior 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58262" y="901044"/>
            <a:ext cx="8273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Mesclando a tabela com ela mesma restringindo pelo índice e o índice incrementado de 1, temos no mesmo registro o preço de hoje e o preço anterior, possibilitando que calculemos o retorno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2" y="1907930"/>
            <a:ext cx="3200400" cy="273928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166" y="1907930"/>
            <a:ext cx="5507742" cy="351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7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Mesclando com base em comparações inexatas – Exemplo – Gerando a janela rolante 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58262" y="901044"/>
            <a:ext cx="82735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Após um </a:t>
            </a:r>
            <a:r>
              <a:rPr lang="pt-BR" dirty="0" err="1" smtClean="0"/>
              <a:t>full</a:t>
            </a:r>
            <a:r>
              <a:rPr lang="pt-BR" dirty="0" smtClean="0"/>
              <a:t> </a:t>
            </a:r>
            <a:r>
              <a:rPr lang="pt-BR" dirty="0" err="1" smtClean="0"/>
              <a:t>outer</a:t>
            </a:r>
            <a:r>
              <a:rPr lang="pt-BR" dirty="0" smtClean="0"/>
              <a:t> </a:t>
            </a:r>
            <a:r>
              <a:rPr lang="pt-BR" dirty="0" err="1" smtClean="0"/>
              <a:t>join</a:t>
            </a:r>
            <a:r>
              <a:rPr lang="pt-BR" dirty="0" smtClean="0"/>
              <a:t>. usando a coluna </a:t>
            </a:r>
            <a:r>
              <a:rPr lang="pt-BR" dirty="0" err="1" smtClean="0"/>
              <a:t>dummy</a:t>
            </a:r>
            <a:r>
              <a:rPr lang="pt-BR" dirty="0" smtClean="0"/>
              <a:t> unitária, temos todas as #data</a:t>
            </a:r>
            <a:r>
              <a:rPr lang="pt-BR" baseline="30000" dirty="0" smtClean="0"/>
              <a:t>2</a:t>
            </a:r>
            <a:r>
              <a:rPr lang="pt-BR" dirty="0" smtClean="0"/>
              <a:t> combinações de preços na data x preços na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</a:t>
            </a:r>
            <a:r>
              <a:rPr lang="pt-BR" dirty="0" smtClean="0"/>
              <a:t>odemos criar um </a:t>
            </a:r>
            <a:r>
              <a:rPr lang="pt-BR" dirty="0" err="1" smtClean="0"/>
              <a:t>flag</a:t>
            </a:r>
            <a:r>
              <a:rPr lang="pt-BR" dirty="0" smtClean="0"/>
              <a:t> (coluna lógica verdadeiro/falso)  indicando se a parte do registro vinda da tabela direita (segundo operando do </a:t>
            </a:r>
            <a:r>
              <a:rPr lang="pt-BR" dirty="0" err="1" smtClean="0"/>
              <a:t>join</a:t>
            </a:r>
            <a:r>
              <a:rPr lang="pt-BR" dirty="0" smtClean="0"/>
              <a:t>) está no dia de hoje ou é anterior a hoje. Queremos os registros onde este </a:t>
            </a:r>
            <a:r>
              <a:rPr lang="pt-BR" dirty="0" err="1" smtClean="0"/>
              <a:t>flag</a:t>
            </a:r>
            <a:r>
              <a:rPr lang="pt-BR" dirty="0" smtClean="0"/>
              <a:t> é “Verdadeiro”</a:t>
            </a:r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2" y="2547344"/>
            <a:ext cx="4708541" cy="278079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l="39808" r="31730" b="44082"/>
          <a:stretch/>
        </p:blipFill>
        <p:spPr>
          <a:xfrm>
            <a:off x="5033677" y="2438818"/>
            <a:ext cx="3626567" cy="428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Mesclando com base em comparações inexatas – Exemplo – Agrupando a janela desejada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58262" y="901044"/>
            <a:ext cx="82735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Com a tabela já filtrada, apenas com os registros da janela desejada, vamos agrupar os registros pelas colunas da tabela original, esquerda da operação de </a:t>
            </a:r>
            <a:r>
              <a:rPr lang="pt-BR" dirty="0" err="1" smtClean="0"/>
              <a:t>join</a:t>
            </a:r>
            <a:r>
              <a:rPr lang="pt-BR" dirty="0" smtClean="0"/>
              <a:t>, ou seja, as colunas que representam os dados correntes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Como a volatilidade é o </a:t>
            </a:r>
            <a:r>
              <a:rPr lang="pt-BR" b="1" dirty="0" smtClean="0"/>
              <a:t>desvio-padrão</a:t>
            </a:r>
            <a:r>
              <a:rPr lang="pt-BR" dirty="0" smtClean="0"/>
              <a:t> dos retornos da janela desejada, precisamos usar esta função de agregação, mas ela não está disponível na interface gráfica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57500" b="19099"/>
          <a:stretch/>
        </p:blipFill>
        <p:spPr>
          <a:xfrm>
            <a:off x="466009" y="2461846"/>
            <a:ext cx="6013832" cy="406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Mesclando com base em comparações inexatas – Exemplo – Calculando a volatilidade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58262" y="1243944"/>
            <a:ext cx="8273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Podemos alterar manualmente a função agregadora para que tenhamos o desvio-padrão dos retornos, ou seja, a volatilidade</a:t>
            </a:r>
          </a:p>
        </p:txBody>
      </p:sp>
      <p:sp>
        <p:nvSpPr>
          <p:cNvPr id="6" name="Retângulo 5"/>
          <p:cNvSpPr/>
          <p:nvPr/>
        </p:nvSpPr>
        <p:spPr>
          <a:xfrm>
            <a:off x="158262" y="2365021"/>
            <a:ext cx="87304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= </a:t>
            </a:r>
            <a:r>
              <a:rPr lang="pt-BR" dirty="0" err="1"/>
              <a:t>Table.Group</a:t>
            </a:r>
            <a:r>
              <a:rPr lang="pt-BR" dirty="0"/>
              <a:t>(#"Linhas Filtradas", {"Data", "Preço", "Índice", "Índice + 1", "</a:t>
            </a:r>
            <a:r>
              <a:rPr lang="pt-BR" dirty="0" err="1"/>
              <a:t>Ontem.Preço</a:t>
            </a:r>
            <a:r>
              <a:rPr lang="pt-BR" dirty="0"/>
              <a:t>", "Retorno", "Unitário"}, {{"Volatilidade", </a:t>
            </a:r>
            <a:r>
              <a:rPr lang="pt-BR" dirty="0" err="1"/>
              <a:t>each</a:t>
            </a:r>
            <a:r>
              <a:rPr lang="pt-BR" dirty="0"/>
              <a:t> </a:t>
            </a:r>
            <a:r>
              <a:rPr lang="pt-BR" dirty="0" err="1"/>
              <a:t>List.</a:t>
            </a:r>
            <a:r>
              <a:rPr lang="pt-BR" b="1" dirty="0" err="1"/>
              <a:t>StandardDeviation</a:t>
            </a:r>
            <a:r>
              <a:rPr lang="pt-BR" dirty="0"/>
              <a:t>([Até </a:t>
            </a:r>
            <a:r>
              <a:rPr lang="pt-BR" dirty="0" err="1"/>
              <a:t>Ontem.Retorno</a:t>
            </a:r>
            <a:r>
              <a:rPr lang="pt-BR" dirty="0"/>
              <a:t>]), </a:t>
            </a:r>
            <a:r>
              <a:rPr lang="pt-BR" dirty="0" err="1"/>
              <a:t>type</a:t>
            </a:r>
            <a:r>
              <a:rPr lang="pt-BR" dirty="0"/>
              <a:t> </a:t>
            </a:r>
            <a:r>
              <a:rPr lang="pt-BR" dirty="0" err="1"/>
              <a:t>number</a:t>
            </a:r>
            <a:r>
              <a:rPr lang="pt-BR" dirty="0"/>
              <a:t>}})</a:t>
            </a:r>
          </a:p>
        </p:txBody>
      </p:sp>
    </p:spTree>
    <p:extLst>
      <p:ext uri="{BB962C8B-B14F-4D97-AF65-F5344CB8AC3E}">
        <p14:creationId xmlns:p14="http://schemas.microsoft.com/office/powerpoint/2010/main" val="46572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Mesclando com base em comparações inexatas – Exemplo – Calculando a volatilidade 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7271" r="23750" b="38839"/>
          <a:stretch/>
        </p:blipFill>
        <p:spPr>
          <a:xfrm>
            <a:off x="316343" y="1441936"/>
            <a:ext cx="7756170" cy="330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3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Linguagem M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219808" y="1336431"/>
            <a:ext cx="84757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Linguagem funcional: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Ênfase em funções, ou seja, declarações ao invés de </a:t>
            </a:r>
            <a:r>
              <a:rPr lang="pt-BR" dirty="0" err="1" smtClean="0"/>
              <a:t>statements</a:t>
            </a:r>
            <a:r>
              <a:rPr lang="pt-BR" dirty="0" smtClean="0"/>
              <a:t> (comandos)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 smtClean="0"/>
              <a:t>Declaração: chamadas a funções. Estas chamadas não causam efeitos colaterais, como alteração de valor de variáveis. Elas apenas retornam um resultado determinístico de acordo com os parâmetros passados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linguagem funcional é adequada para um contexto de ETL, pois as tarefas são </a:t>
            </a:r>
            <a:r>
              <a:rPr lang="pt-BR" dirty="0" smtClean="0"/>
              <a:t>bem </a:t>
            </a:r>
            <a:r>
              <a:rPr lang="pt-BR" dirty="0" smtClean="0"/>
              <a:t>definidas e repetitivas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Uma </a:t>
            </a:r>
            <a:r>
              <a:rPr lang="pt-BR" dirty="0" smtClean="0"/>
              <a:t>aplicação que dá suporte a processo de negócio, por exemplo, deve responder a muitos tipos de solicitações diferentes. O paradigma de linguagem funcional não é o mais adequado neste caso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378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OFF-Power Query: Mesclando com base em comparações textuais por similaridade (</a:t>
            </a:r>
            <a:r>
              <a:rPr lang="pt-BR" dirty="0" err="1" smtClean="0"/>
              <a:t>Fuzzy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05509" y="1116623"/>
            <a:ext cx="83614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Infelizmente, ainda temos inúmeras coleções de entidades para as quais ainda não há um atributo identificador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correspondência ainda precisa ser feita por nome ou por outros atributos auxiliares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Uma ferramenta que ajuda MUITO a correspondência de nomes por similaridade é a FUZZY LOOKUP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Ela é disponibilizada pela Microsoft </a:t>
            </a:r>
            <a:r>
              <a:rPr lang="pt-BR" dirty="0"/>
              <a:t>em </a:t>
            </a:r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www.microsoft.com/en-us/download/details.aspx?id=15011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Não precisa ser administrador da máquina para instalar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 smtClean="0"/>
          </a:p>
        </p:txBody>
      </p:sp>
      <p:pic>
        <p:nvPicPr>
          <p:cNvPr id="1026" name="Picture 2" descr="Resultado de imagem para emoji uf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531" y="2981448"/>
            <a:ext cx="530714" cy="53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/>
          <a:srcRect r="11038" b="91135"/>
          <a:stretch/>
        </p:blipFill>
        <p:spPr>
          <a:xfrm>
            <a:off x="105509" y="4171054"/>
            <a:ext cx="8291146" cy="49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5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OFF-Power Query: Mesclando com base em comparações textuais por similaridade (</a:t>
            </a:r>
            <a:r>
              <a:rPr lang="pt-BR" dirty="0" err="1" smtClean="0"/>
              <a:t>Fuzzy</a:t>
            </a:r>
            <a:r>
              <a:rPr lang="pt-BR" dirty="0" smtClean="0"/>
              <a:t>) - Exemplo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05509" y="950807"/>
            <a:ext cx="8361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No nosso exemplo, queremos relacionar um cadastro de usinas com um outro cadastro de referência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9" y="2072564"/>
            <a:ext cx="2549768" cy="109217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05509" y="1703232"/>
            <a:ext cx="162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Nosso Cadastro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t="11416" r="63654" b="21607"/>
          <a:stretch/>
        </p:blipFill>
        <p:spPr>
          <a:xfrm>
            <a:off x="3974122" y="2072564"/>
            <a:ext cx="3727939" cy="4142933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974122" y="1691964"/>
            <a:ext cx="1493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Cadastro Base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356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OFF-Power Query: Mesclando com base em comparações textuais por similaridade (</a:t>
            </a:r>
            <a:r>
              <a:rPr lang="pt-BR" dirty="0" err="1" smtClean="0"/>
              <a:t>Fuzzy</a:t>
            </a:r>
            <a:r>
              <a:rPr lang="pt-BR" dirty="0" smtClean="0"/>
              <a:t>) - Exemplo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05510" y="950807"/>
            <a:ext cx="3921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Esta é tela de configuração do </a:t>
            </a:r>
            <a:r>
              <a:rPr lang="pt-BR" dirty="0" err="1" smtClean="0"/>
              <a:t>Fuzzy</a:t>
            </a:r>
            <a:r>
              <a:rPr lang="pt-BR" dirty="0" smtClean="0"/>
              <a:t> </a:t>
            </a:r>
            <a:r>
              <a:rPr lang="pt-BR" dirty="0" err="1" smtClean="0"/>
              <a:t>Lookup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São especificados os campos que devem ser correspondidos e o tipo da correspondência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Além disso são definidos a tolerância da similaridade e o número máximos de candidatos a correspondentes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ferramenta funciona melhor com a máquina configurada para o idioma inglês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48942" t="11416" b="3284"/>
          <a:stretch/>
        </p:blipFill>
        <p:spPr>
          <a:xfrm>
            <a:off x="4219949" y="901044"/>
            <a:ext cx="4668715" cy="470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1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OFF-Power Query: Mesclando com base em comparações textuais por similaridade (</a:t>
            </a:r>
            <a:r>
              <a:rPr lang="pt-BR" dirty="0" err="1" smtClean="0"/>
              <a:t>Fuzzy</a:t>
            </a:r>
            <a:r>
              <a:rPr lang="pt-BR" dirty="0" smtClean="0"/>
              <a:t>) - Exemplo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05509" y="950807"/>
            <a:ext cx="8361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ferramenta gera uma lista com as correspondências possíveis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Em alguns casos, elas precisam ser analisadas por um especialista no negócio para que as correspondências sejam efetivadas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32500" b="23600"/>
          <a:stretch/>
        </p:blipFill>
        <p:spPr>
          <a:xfrm>
            <a:off x="395654" y="1874137"/>
            <a:ext cx="6805246" cy="464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– </a:t>
            </a:r>
            <a:r>
              <a:rPr lang="pt-BR" dirty="0" err="1" smtClean="0"/>
              <a:t>Unpivot</a:t>
            </a:r>
            <a:r>
              <a:rPr lang="pt-BR" dirty="0" smtClean="0"/>
              <a:t> com atributos múltiplos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23094" y="993531"/>
            <a:ext cx="83526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Na aula passada, aprendemos a transformar uma tabela que tinha datas na coluna de forma a data virasse um atributo da tabela, ou seja, uma nova coluna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Com a ajuda de algum malabarismo facilmente desenvolvido na linguagem M, é possível fazer isso com tabelas de múltiplos atributos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Este exemplo está </a:t>
            </a:r>
            <a:r>
              <a:rPr lang="pt-BR" dirty="0"/>
              <a:t>em \Exemplos\Power Query\Power Query - </a:t>
            </a:r>
            <a:r>
              <a:rPr lang="pt-BR" dirty="0" smtClean="0"/>
              <a:t>Exemplos.xlsx. Nas pasta de consultas Power Query “</a:t>
            </a:r>
            <a:r>
              <a:rPr lang="pt-BR" dirty="0" err="1" smtClean="0"/>
              <a:t>Unpivot</a:t>
            </a:r>
            <a:r>
              <a:rPr lang="pt-BR" dirty="0" smtClean="0"/>
              <a:t> Múltiplo”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16346" b="66422"/>
          <a:stretch/>
        </p:blipFill>
        <p:spPr>
          <a:xfrm>
            <a:off x="123094" y="3613859"/>
            <a:ext cx="8352693" cy="202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5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– </a:t>
            </a:r>
            <a:r>
              <a:rPr lang="pt-BR" dirty="0" err="1" smtClean="0"/>
              <a:t>Unpivot</a:t>
            </a:r>
            <a:r>
              <a:rPr lang="pt-BR" dirty="0" smtClean="0"/>
              <a:t> com atributos múltiplos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b="17367"/>
          <a:stretch/>
        </p:blipFill>
        <p:spPr>
          <a:xfrm>
            <a:off x="70339" y="1099705"/>
            <a:ext cx="5904872" cy="317335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600" y="3261945"/>
            <a:ext cx="5907429" cy="342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5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– </a:t>
            </a:r>
            <a:r>
              <a:rPr lang="pt-BR" dirty="0" err="1" smtClean="0"/>
              <a:t>Unpivot</a:t>
            </a:r>
            <a:r>
              <a:rPr lang="pt-BR" dirty="0" smtClean="0"/>
              <a:t> com atributos múltiplos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0" y="628482"/>
            <a:ext cx="5804854" cy="33632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899" y="3358096"/>
            <a:ext cx="5811715" cy="332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2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– </a:t>
            </a:r>
            <a:r>
              <a:rPr lang="pt-BR" dirty="0" err="1" smtClean="0"/>
              <a:t>Unpivot</a:t>
            </a:r>
            <a:r>
              <a:rPr lang="pt-BR" dirty="0" smtClean="0"/>
              <a:t> com atributos múltiplos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9" y="742782"/>
            <a:ext cx="5804854" cy="33632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030" y="3531947"/>
            <a:ext cx="5811715" cy="332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3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– </a:t>
            </a:r>
            <a:r>
              <a:rPr lang="pt-BR" dirty="0" err="1"/>
              <a:t>Unpivot</a:t>
            </a:r>
            <a:r>
              <a:rPr lang="pt-BR" dirty="0"/>
              <a:t> com atributos múltiplos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2" y="759684"/>
            <a:ext cx="5679831" cy="325057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264" y="2954931"/>
            <a:ext cx="6629400" cy="379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6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– </a:t>
            </a:r>
            <a:r>
              <a:rPr lang="pt-BR" dirty="0" err="1"/>
              <a:t>Unpivot</a:t>
            </a:r>
            <a:r>
              <a:rPr lang="pt-BR" dirty="0"/>
              <a:t> com atributos múltiplos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" y="780330"/>
            <a:ext cx="5635869" cy="322541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676" y="2989473"/>
            <a:ext cx="5908431" cy="338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1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Linguagem M – Conceitos Básicos - Estrutura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31" y="901044"/>
            <a:ext cx="4501662" cy="3001108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032329" y="1659596"/>
            <a:ext cx="2983291" cy="39565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Definições das variáveis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204111" y="2468171"/>
            <a:ext cx="1220708" cy="39565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Saída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9" name="Conector de seta reta 8"/>
          <p:cNvCxnSpPr/>
          <p:nvPr/>
        </p:nvCxnSpPr>
        <p:spPr>
          <a:xfrm flipH="1">
            <a:off x="1466661" y="1829813"/>
            <a:ext cx="534155" cy="80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 flipH="1" flipV="1">
            <a:off x="1267485" y="2190939"/>
            <a:ext cx="334978" cy="285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287" y="2665998"/>
            <a:ext cx="4702971" cy="3135314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4872658" y="3610587"/>
            <a:ext cx="3592332" cy="39565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1"/>
                </a:solidFill>
              </a:rPr>
              <a:t>Quebra de linha de comando por “,”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4" name="Conector de seta reta 13"/>
          <p:cNvCxnSpPr>
            <a:stCxn id="13" idx="1"/>
          </p:cNvCxnSpPr>
          <p:nvPr/>
        </p:nvCxnSpPr>
        <p:spPr>
          <a:xfrm flipH="1" flipV="1">
            <a:off x="4212366" y="3717050"/>
            <a:ext cx="660292" cy="91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46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– </a:t>
            </a:r>
            <a:r>
              <a:rPr lang="pt-BR" dirty="0" err="1"/>
              <a:t>Unpivot</a:t>
            </a:r>
            <a:r>
              <a:rPr lang="pt-BR" dirty="0"/>
              <a:t> com atributos múltiplos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" y="780330"/>
            <a:ext cx="5635869" cy="322541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676" y="2989473"/>
            <a:ext cx="5908431" cy="338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0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– </a:t>
            </a:r>
            <a:r>
              <a:rPr lang="pt-BR" dirty="0" err="1"/>
              <a:t>Unpivot</a:t>
            </a:r>
            <a:r>
              <a:rPr lang="pt-BR" dirty="0"/>
              <a:t> com atributos múltiplos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" y="780330"/>
            <a:ext cx="5635869" cy="322541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676" y="2989473"/>
            <a:ext cx="5908431" cy="338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7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– </a:t>
            </a:r>
            <a:r>
              <a:rPr lang="pt-BR" dirty="0" err="1"/>
              <a:t>Unpivot</a:t>
            </a:r>
            <a:r>
              <a:rPr lang="pt-BR" dirty="0"/>
              <a:t> com atributos múltiplos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81354" y="901044"/>
            <a:ext cx="8036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Uma função anônima é criada para ser usada na própria consulta Power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Ela vai ser aplicada em cada valor da coluna que contém a tabela com os múltiplos atributos, retornando uma nova tabela com os atributos na coluna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580293" y="2222002"/>
            <a:ext cx="793945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 #"Função Trata Tabela" = </a:t>
            </a:r>
          </a:p>
          <a:p>
            <a:r>
              <a:rPr lang="pt-BR" dirty="0"/>
              <a:t>    (entrada as </a:t>
            </a:r>
            <a:r>
              <a:rPr lang="pt-BR" dirty="0" err="1"/>
              <a:t>table</a:t>
            </a:r>
            <a:r>
              <a:rPr lang="pt-BR" dirty="0"/>
              <a:t>) as </a:t>
            </a:r>
            <a:r>
              <a:rPr lang="pt-BR" dirty="0" err="1"/>
              <a:t>table</a:t>
            </a:r>
            <a:r>
              <a:rPr lang="pt-BR" dirty="0"/>
              <a:t> =&gt; </a:t>
            </a:r>
          </a:p>
          <a:p>
            <a:r>
              <a:rPr lang="pt-BR" dirty="0"/>
              <a:t>    </a:t>
            </a:r>
            <a:r>
              <a:rPr lang="pt-BR" dirty="0" err="1"/>
              <a:t>Table.Pivot</a:t>
            </a:r>
            <a:r>
              <a:rPr lang="pt-BR" dirty="0"/>
              <a:t>(</a:t>
            </a:r>
          </a:p>
          <a:p>
            <a:r>
              <a:rPr lang="pt-BR" dirty="0"/>
              <a:t>        </a:t>
            </a:r>
            <a:r>
              <a:rPr lang="pt-BR" dirty="0" err="1"/>
              <a:t>Table.RemoveColumns</a:t>
            </a:r>
            <a:endParaRPr lang="pt-BR" dirty="0"/>
          </a:p>
          <a:p>
            <a:r>
              <a:rPr lang="pt-BR" dirty="0"/>
              <a:t>        (</a:t>
            </a:r>
          </a:p>
          <a:p>
            <a:r>
              <a:rPr lang="pt-BR" dirty="0"/>
              <a:t>            entrada</a:t>
            </a:r>
          </a:p>
          <a:p>
            <a:r>
              <a:rPr lang="pt-BR" dirty="0"/>
              <a:t>            ,</a:t>
            </a:r>
          </a:p>
          <a:p>
            <a:r>
              <a:rPr lang="pt-BR" dirty="0"/>
              <a:t>            {"Região", "Filial", "Atributo.1"}</a:t>
            </a:r>
          </a:p>
          <a:p>
            <a:r>
              <a:rPr lang="pt-BR" dirty="0"/>
              <a:t>        )</a:t>
            </a:r>
          </a:p>
          <a:p>
            <a:r>
              <a:rPr lang="pt-BR" dirty="0"/>
              <a:t>        , </a:t>
            </a:r>
          </a:p>
          <a:p>
            <a:r>
              <a:rPr lang="pt-BR" dirty="0"/>
              <a:t>        </a:t>
            </a:r>
            <a:r>
              <a:rPr lang="pt-BR" dirty="0" err="1"/>
              <a:t>List.Distinct</a:t>
            </a:r>
            <a:r>
              <a:rPr lang="pt-BR" dirty="0"/>
              <a:t>(#"PASSO 1 TABELA"[Atributo.2]), "Atributo.2", "Valor"),</a:t>
            </a:r>
          </a:p>
        </p:txBody>
      </p:sp>
    </p:spTree>
    <p:extLst>
      <p:ext uri="{BB962C8B-B14F-4D97-AF65-F5344CB8AC3E}">
        <p14:creationId xmlns:p14="http://schemas.microsoft.com/office/powerpoint/2010/main" val="291605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– </a:t>
            </a:r>
            <a:r>
              <a:rPr lang="pt-BR" dirty="0" err="1"/>
              <a:t>Unpivot</a:t>
            </a:r>
            <a:r>
              <a:rPr lang="pt-BR" dirty="0"/>
              <a:t> com atributos múltiplos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37393" y="751575"/>
            <a:ext cx="803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função executa os passos abaixo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29216"/>
          <a:stretch/>
        </p:blipFill>
        <p:spPr>
          <a:xfrm>
            <a:off x="70339" y="1195512"/>
            <a:ext cx="5776546" cy="186422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28363"/>
          <a:stretch/>
        </p:blipFill>
        <p:spPr>
          <a:xfrm>
            <a:off x="1670537" y="2479318"/>
            <a:ext cx="4545623" cy="188794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473" y="4105632"/>
            <a:ext cx="4747373" cy="275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– </a:t>
            </a:r>
            <a:r>
              <a:rPr lang="pt-BR" dirty="0" err="1"/>
              <a:t>Unpivot</a:t>
            </a:r>
            <a:r>
              <a:rPr lang="pt-BR" dirty="0"/>
              <a:t> com atributos múltiplos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6" y="901044"/>
            <a:ext cx="6954715" cy="295697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479" y="3434324"/>
            <a:ext cx="7104185" cy="292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4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– Dividindo Coluna de forma parametrizada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1547" y="901044"/>
            <a:ext cx="80625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É muito comum receber dados um arquivo </a:t>
            </a:r>
            <a:r>
              <a:rPr lang="pt-BR" dirty="0" err="1" smtClean="0"/>
              <a:t>txt</a:t>
            </a:r>
            <a:r>
              <a:rPr lang="pt-BR" dirty="0" smtClean="0"/>
              <a:t> com registros em linhas e valores em colunas que devem ser divididas.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Um exemplo é o arquivo de cotações da Bovespa B3, que tem o formato definido em colunas. Conhecemos muitos outros arquivos por aí: </a:t>
            </a:r>
            <a:r>
              <a:rPr lang="pt-BR" dirty="0" err="1" smtClean="0"/>
              <a:t>Newave</a:t>
            </a:r>
            <a:r>
              <a:rPr lang="pt-BR" dirty="0" smtClean="0"/>
              <a:t>, </a:t>
            </a:r>
            <a:r>
              <a:rPr lang="pt-BR" dirty="0" err="1" smtClean="0"/>
              <a:t>Totvs</a:t>
            </a:r>
            <a:r>
              <a:rPr lang="pt-BR" dirty="0" smtClean="0"/>
              <a:t>, Eletros, ANAREDE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32019" t="10423" r="30492"/>
          <a:stretch/>
        </p:blipFill>
        <p:spPr>
          <a:xfrm>
            <a:off x="311484" y="2373924"/>
            <a:ext cx="3072508" cy="441373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789" y="2373924"/>
            <a:ext cx="5520079" cy="331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1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– Dividindo Coluna de forma parametrizada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70339" y="760321"/>
            <a:ext cx="8062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Em \</a:t>
            </a:r>
            <a:r>
              <a:rPr lang="pt-BR" dirty="0" smtClean="0"/>
              <a:t>Exemplos\Bolsa\Bolsa.xlsx, as posições dos campos foram parametrizadas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9981" r="57019" b="18272"/>
          <a:stretch/>
        </p:blipFill>
        <p:spPr>
          <a:xfrm>
            <a:off x="246184" y="1257301"/>
            <a:ext cx="3930162" cy="3956538"/>
          </a:xfrm>
          <a:prstGeom prst="rect">
            <a:avLst/>
          </a:prstGeom>
        </p:spPr>
      </p:pic>
      <p:sp>
        <p:nvSpPr>
          <p:cNvPr id="8" name="Seta para a esquerda 7"/>
          <p:cNvSpPr/>
          <p:nvPr/>
        </p:nvSpPr>
        <p:spPr>
          <a:xfrm>
            <a:off x="2127739" y="4106008"/>
            <a:ext cx="360484" cy="290146"/>
          </a:xfrm>
          <a:prstGeom prst="leftArrow">
            <a:avLst/>
          </a:prstGeom>
          <a:solidFill>
            <a:srgbClr val="FAA429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t="11256" r="80673" b="17408"/>
          <a:stretch/>
        </p:blipFill>
        <p:spPr>
          <a:xfrm>
            <a:off x="5011616" y="1208674"/>
            <a:ext cx="2092570" cy="465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4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– Dividindo Coluna de forma parametrizada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70339" y="760321"/>
            <a:ext cx="80625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A divisão de uma coluna em várias de acordo com uma lista de posições é feita com </a:t>
            </a:r>
            <a:r>
              <a:rPr lang="pt-BR" sz="1600" dirty="0"/>
              <a:t>a função </a:t>
            </a:r>
            <a:r>
              <a:rPr lang="pt-BR" sz="1600" dirty="0" err="1" smtClean="0"/>
              <a:t>Table.SplitColumn</a:t>
            </a:r>
            <a:r>
              <a:rPr lang="pt-BR" sz="1600" dirty="0" smtClean="0"/>
              <a:t>, que recebe, </a:t>
            </a:r>
            <a:r>
              <a:rPr lang="pt-BR" sz="1600" dirty="0"/>
              <a:t>como parâmetro um </a:t>
            </a:r>
            <a:r>
              <a:rPr lang="pt-BR" sz="1600" dirty="0" err="1" smtClean="0"/>
              <a:t>Splitter</a:t>
            </a:r>
            <a:r>
              <a:rPr lang="pt-BR" sz="1600" dirty="0" smtClean="0"/>
              <a:t>, que pode ser do tipo </a:t>
            </a:r>
            <a:r>
              <a:rPr lang="pt-BR" sz="1600" dirty="0" err="1" smtClean="0"/>
              <a:t>SplitTextByPositions</a:t>
            </a:r>
            <a:r>
              <a:rPr lang="pt-BR" sz="1600" dirty="0" smtClean="0"/>
              <a:t>. Este </a:t>
            </a:r>
            <a:r>
              <a:rPr lang="pt-BR" sz="1600" dirty="0" err="1" smtClean="0"/>
              <a:t>Splitter</a:t>
            </a:r>
            <a:r>
              <a:rPr lang="pt-BR" sz="1600" dirty="0" smtClean="0"/>
              <a:t> é criado a partir de uma lista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Na consulta </a:t>
            </a:r>
            <a:r>
              <a:rPr lang="pt-BR" sz="1600" dirty="0" smtClean="0"/>
              <a:t>“Dados Cotações” de \Exemplos\Bolsa\Bolsa.xlsx, usamos a linha</a:t>
            </a:r>
          </a:p>
          <a:p>
            <a:endParaRPr lang="pt-BR" sz="1600" dirty="0" smtClean="0"/>
          </a:p>
          <a:p>
            <a:r>
              <a:rPr lang="pt-BR" sz="1600" dirty="0" err="1" smtClean="0"/>
              <a:t>Table.SplitColumn</a:t>
            </a:r>
            <a:r>
              <a:rPr lang="pt-BR" sz="1600" dirty="0"/>
              <a:t>(#"Tipo Alterado", "Column1", </a:t>
            </a:r>
            <a:r>
              <a:rPr lang="pt-BR" sz="1600" dirty="0" err="1"/>
              <a:t>Splitter.SplitTextByPositions</a:t>
            </a:r>
            <a:r>
              <a:rPr lang="pt-BR" sz="1600" dirty="0"/>
              <a:t>(</a:t>
            </a:r>
            <a:r>
              <a:rPr lang="pt-BR" sz="1600" dirty="0" err="1"/>
              <a:t>List.Buffer</a:t>
            </a:r>
            <a:r>
              <a:rPr lang="pt-BR" sz="1600" dirty="0"/>
              <a:t>(#"Lista de Posições"), false), </a:t>
            </a:r>
            <a:r>
              <a:rPr lang="pt-BR" sz="1600" dirty="0" err="1"/>
              <a:t>List.Buffer</a:t>
            </a:r>
            <a:r>
              <a:rPr lang="pt-BR" sz="1600" dirty="0"/>
              <a:t>(#"Lista de Campos</a:t>
            </a:r>
            <a:r>
              <a:rPr lang="pt-BR" sz="1600" dirty="0" smtClean="0"/>
              <a:t>"))</a:t>
            </a:r>
          </a:p>
          <a:p>
            <a:endParaRPr lang="pt-BR" sz="1600" dirty="0"/>
          </a:p>
          <a:p>
            <a:r>
              <a:rPr lang="pt-BR" sz="1600" dirty="0" smtClean="0"/>
              <a:t>para dividir as colunas de forma parametrizada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9" y="3083622"/>
            <a:ext cx="8853854" cy="316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6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Exemplo – Dividindo Coluna de forma parametrizada (e depois reagrupando de outra forma)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14302" y="1028701"/>
            <a:ext cx="84230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Em alguns casos, além de receber arquivos textuais deste tipo, precisamos gerar arquivos deste tipo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Em alguns casos, temos que traduzir um arquivo deste tipo em outro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Para gerar uma saída do tipo, se já tivermos os campos separados, podemos usar o operador de concatenação de textos “&amp;” e funções de formatação de números em textos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Segue um exemplo vindo da geração de um arquivo da </a:t>
            </a:r>
            <a:r>
              <a:rPr lang="pt-BR" dirty="0" err="1" smtClean="0"/>
              <a:t>Totvs</a:t>
            </a:r>
            <a:r>
              <a:rPr lang="pt-BR" dirty="0" smtClean="0"/>
              <a:t> (que foi traduzido de um arquivo da Eletros). Atenção à função </a:t>
            </a:r>
            <a:r>
              <a:rPr lang="pt-BR" dirty="0" err="1" smtClean="0"/>
              <a:t>Number.ToText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219807" y="3464682"/>
            <a:ext cx="8097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 #"CRIANDO SAÍDA" =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Table.AddColumn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(#"Tipo Alterado3", "SAÍDA",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[Matrícula] &amp; "         " &amp; #"Data de Pagamento" &amp; [Prefixo Prestação] &amp;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Number.ToText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([Percentual ou Valor], "000000000000.00", "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pt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-BR") &amp;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Number.ToText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([Percentual ou Valor], "000000000000.00", "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pt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-BR") &amp; "NN"),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739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– Lendo um arquivo binário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84638" y="1028700"/>
            <a:ext cx="86164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Alguns arquivos vêm em formato binário, como o arquivo </a:t>
            </a:r>
            <a:r>
              <a:rPr lang="pt-BR" dirty="0" err="1" smtClean="0"/>
              <a:t>Hidr</a:t>
            </a:r>
            <a:r>
              <a:rPr lang="pt-BR" dirty="0" smtClean="0"/>
              <a:t> do </a:t>
            </a:r>
            <a:r>
              <a:rPr lang="pt-BR" dirty="0" err="1" smtClean="0"/>
              <a:t>Newave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O exemplo </a:t>
            </a:r>
            <a:r>
              <a:rPr lang="pt-BR" dirty="0"/>
              <a:t>\</a:t>
            </a:r>
            <a:r>
              <a:rPr lang="pt-BR" dirty="0" smtClean="0"/>
              <a:t>Exemplos\Leitura </a:t>
            </a:r>
            <a:r>
              <a:rPr lang="pt-BR" dirty="0"/>
              <a:t>do </a:t>
            </a:r>
            <a:r>
              <a:rPr lang="pt-BR" dirty="0" err="1" smtClean="0"/>
              <a:t>Newave</a:t>
            </a:r>
            <a:r>
              <a:rPr lang="pt-BR" dirty="0" smtClean="0"/>
              <a:t>\DashboardPDE-SGE-v3.26.xlsm, a consulta “</a:t>
            </a:r>
            <a:r>
              <a:rPr lang="pt-BR" dirty="0" err="1" smtClean="0"/>
              <a:t>Hidr</a:t>
            </a:r>
            <a:r>
              <a:rPr lang="pt-BR" dirty="0" smtClean="0"/>
              <a:t>” dentro de “Dados extraídos do DECK” realiza a leitura do arquivo binário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É necessário declarar o tipo de registro:</a:t>
            </a:r>
          </a:p>
          <a:p>
            <a:r>
              <a:rPr lang="pt-BR" sz="1200" dirty="0"/>
              <a:t> Formato = </a:t>
            </a:r>
            <a:r>
              <a:rPr lang="pt-BR" sz="1200" dirty="0" err="1"/>
              <a:t>BinaryFormat.Record</a:t>
            </a:r>
            <a:r>
              <a:rPr lang="pt-BR" sz="1200" dirty="0"/>
              <a:t>([</a:t>
            </a:r>
          </a:p>
          <a:p>
            <a:endParaRPr lang="pt-BR" sz="1200" dirty="0"/>
          </a:p>
          <a:p>
            <a:r>
              <a:rPr lang="pt-BR" sz="1200" dirty="0"/>
              <a:t>NOME_DA_USINA = </a:t>
            </a:r>
            <a:r>
              <a:rPr lang="pt-BR" sz="1200" dirty="0" err="1"/>
              <a:t>BinaryFormat.Text</a:t>
            </a:r>
            <a:r>
              <a:rPr lang="pt-BR" sz="1200" dirty="0"/>
              <a:t>(12, </a:t>
            </a:r>
            <a:r>
              <a:rPr lang="pt-BR" sz="1200" dirty="0" err="1"/>
              <a:t>TextEncoding.Windows</a:t>
            </a:r>
            <a:r>
              <a:rPr lang="pt-BR" sz="1200" dirty="0"/>
              <a:t>),</a:t>
            </a:r>
          </a:p>
          <a:p>
            <a:r>
              <a:rPr lang="pt-BR" sz="1200" dirty="0"/>
              <a:t>POSTO_NO_VAZAOT = </a:t>
            </a:r>
            <a:r>
              <a:rPr lang="pt-BR" sz="1200" dirty="0" err="1"/>
              <a:t>BinaryFormat.ByteOrder</a:t>
            </a:r>
            <a:r>
              <a:rPr lang="pt-BR" sz="1200" dirty="0"/>
              <a:t>(  BinaryFormat.SignedInteger32, </a:t>
            </a:r>
            <a:r>
              <a:rPr lang="pt-BR" sz="1200" dirty="0" err="1"/>
              <a:t>ByteOrder.LittleEndian</a:t>
            </a:r>
            <a:r>
              <a:rPr lang="pt-BR" sz="1200" dirty="0"/>
              <a:t>),</a:t>
            </a:r>
          </a:p>
          <a:p>
            <a:r>
              <a:rPr lang="pt-BR" sz="1200" dirty="0"/>
              <a:t>POSTO_NO_BDH = </a:t>
            </a:r>
            <a:r>
              <a:rPr lang="pt-BR" sz="1200" dirty="0" err="1"/>
              <a:t>BinaryFormat.Text</a:t>
            </a:r>
            <a:r>
              <a:rPr lang="pt-BR" sz="1200" dirty="0"/>
              <a:t>(8, </a:t>
            </a:r>
            <a:r>
              <a:rPr lang="pt-BR" sz="1200" dirty="0" err="1"/>
              <a:t>TextEncoding.Ascii</a:t>
            </a:r>
            <a:r>
              <a:rPr lang="pt-BR" sz="1200" dirty="0"/>
              <a:t>),</a:t>
            </a:r>
          </a:p>
          <a:p>
            <a:r>
              <a:rPr lang="pt-BR" sz="1200" dirty="0"/>
              <a:t>SUBSISTEMA_DA_USINA = </a:t>
            </a:r>
            <a:r>
              <a:rPr lang="pt-BR" sz="1200" dirty="0" err="1"/>
              <a:t>BinaryFormat.ByteOrder</a:t>
            </a:r>
            <a:r>
              <a:rPr lang="pt-BR" sz="1200" dirty="0"/>
              <a:t>(  BinaryFormat.SignedInteger32, </a:t>
            </a:r>
            <a:r>
              <a:rPr lang="pt-BR" sz="1200" dirty="0" err="1"/>
              <a:t>ByteOrder.LittleEndian</a:t>
            </a:r>
            <a:r>
              <a:rPr lang="pt-BR" sz="1200" dirty="0"/>
              <a:t>),</a:t>
            </a:r>
          </a:p>
          <a:p>
            <a:r>
              <a:rPr lang="pt-BR" sz="1200" dirty="0"/>
              <a:t>EMPRESA_DA_USINA = </a:t>
            </a:r>
            <a:r>
              <a:rPr lang="pt-BR" sz="1200" dirty="0" err="1"/>
              <a:t>BinaryFormat.ByteOrder</a:t>
            </a:r>
            <a:r>
              <a:rPr lang="pt-BR" sz="1200" dirty="0"/>
              <a:t>(  BinaryFormat.SignedInteger32, </a:t>
            </a:r>
            <a:r>
              <a:rPr lang="pt-BR" sz="1200" dirty="0" err="1"/>
              <a:t>ByteOrder.LittleEndian</a:t>
            </a:r>
            <a:r>
              <a:rPr lang="pt-BR" sz="1200" dirty="0" smtClean="0"/>
              <a:t>),</a:t>
            </a:r>
          </a:p>
          <a:p>
            <a:r>
              <a:rPr lang="pt-BR" sz="1200" dirty="0" smtClean="0"/>
              <a:t>...</a:t>
            </a:r>
          </a:p>
          <a:p>
            <a:endParaRPr lang="pt-BR" sz="1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64421"/>
          <a:stretch/>
        </p:blipFill>
        <p:spPr>
          <a:xfrm>
            <a:off x="184638" y="3985131"/>
            <a:ext cx="8704026" cy="186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0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Linguagem M – Conceitos </a:t>
            </a:r>
            <a:r>
              <a:rPr lang="pt-BR" dirty="0" smtClean="0"/>
              <a:t>Básicos – Nomes de Variáveis</a:t>
            </a:r>
            <a:endParaRPr lang="pt-BR" dirty="0"/>
          </a:p>
        </p:txBody>
      </p:sp>
      <p:cxnSp>
        <p:nvCxnSpPr>
          <p:cNvPr id="14" name="Conector de seta reta 13"/>
          <p:cNvCxnSpPr/>
          <p:nvPr/>
        </p:nvCxnSpPr>
        <p:spPr>
          <a:xfrm flipH="1" flipV="1">
            <a:off x="1405791" y="3689889"/>
            <a:ext cx="660292" cy="91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673" y="2218099"/>
            <a:ext cx="4904715" cy="326981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35802" y="986828"/>
            <a:ext cx="794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Os nomes das variáveis podem conter espaço e até mesmo caracteres especiais, mas neste caso precisam estar cercadas por #”NOMEDAVARIÁVEL”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000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Linguagem M – Conceitos </a:t>
            </a:r>
            <a:r>
              <a:rPr lang="pt-BR" dirty="0" smtClean="0"/>
              <a:t>Básicos - Literais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17695" y="851474"/>
            <a:ext cx="794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Literais são valores inseridos direto no código, como a data no exemplo abaixo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11831" r="73366" b="60200"/>
          <a:stretch/>
        </p:blipFill>
        <p:spPr>
          <a:xfrm>
            <a:off x="261410" y="1654814"/>
            <a:ext cx="8365843" cy="311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Linguagem M – Conceitos </a:t>
            </a:r>
            <a:r>
              <a:rPr lang="pt-BR" dirty="0" smtClean="0"/>
              <a:t>Básicos – Tipo de Valores e seus literais</a:t>
            </a:r>
            <a:endParaRPr lang="pt-BR" dirty="0"/>
          </a:p>
        </p:txBody>
      </p:sp>
      <p:pic>
        <p:nvPicPr>
          <p:cNvPr id="1026" name="Picture 2" descr="Litera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20" y="1377759"/>
            <a:ext cx="5223374" cy="48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5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Linguagem M – Conceitos </a:t>
            </a:r>
            <a:r>
              <a:rPr lang="pt-BR" dirty="0" smtClean="0"/>
              <a:t>Básicos – Lógica Condicional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17695" y="851474"/>
            <a:ext cx="7948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Uma EXPRESSÃO pode conter lógica condicional, com o uso de cláusulas “</a:t>
            </a:r>
            <a:r>
              <a:rPr lang="pt-BR" dirty="0" err="1" smtClean="0"/>
              <a:t>if</a:t>
            </a:r>
            <a:r>
              <a:rPr lang="pt-BR" dirty="0" smtClean="0"/>
              <a:t> ... </a:t>
            </a:r>
            <a:r>
              <a:rPr lang="pt-BR" dirty="0" err="1" smtClean="0"/>
              <a:t>then</a:t>
            </a:r>
            <a:r>
              <a:rPr lang="pt-BR" dirty="0" smtClean="0"/>
              <a:t> ... </a:t>
            </a:r>
            <a:r>
              <a:rPr lang="pt-BR" dirty="0" err="1" smtClean="0"/>
              <a:t>else</a:t>
            </a:r>
            <a:r>
              <a:rPr lang="pt-BR" dirty="0" smtClean="0"/>
              <a:t>...”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765" t="13433" r="63036" b="38629"/>
          <a:stretch/>
        </p:blipFill>
        <p:spPr>
          <a:xfrm>
            <a:off x="298939" y="1732537"/>
            <a:ext cx="2283437" cy="189034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11768" r="57981" b="72871"/>
          <a:stretch/>
        </p:blipFill>
        <p:spPr>
          <a:xfrm>
            <a:off x="2971800" y="1774804"/>
            <a:ext cx="5626718" cy="123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9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Linguagem M – Conceitos </a:t>
            </a:r>
            <a:r>
              <a:rPr lang="pt-BR" dirty="0" smtClean="0"/>
              <a:t>Básicos – Tratamento de Erros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17695" y="851474"/>
            <a:ext cx="7948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Os erros na linguagem M EM EXPRESSÕES podem ser capturados com o uso da expressão </a:t>
            </a:r>
            <a:r>
              <a:rPr lang="pt-BR" dirty="0" err="1" smtClean="0"/>
              <a:t>try</a:t>
            </a:r>
            <a:r>
              <a:rPr lang="pt-BR" dirty="0" smtClean="0"/>
              <a:t> ... </a:t>
            </a:r>
            <a:r>
              <a:rPr lang="pt-BR" dirty="0" err="1" smtClean="0"/>
              <a:t>otherwise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3605" r="66259" b="48374"/>
          <a:stretch/>
        </p:blipFill>
        <p:spPr>
          <a:xfrm>
            <a:off x="117694" y="1774804"/>
            <a:ext cx="8163247" cy="326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4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ersonalizada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AA429">
            <a:alpha val="34000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E906647B38C4F43B534A1110B2ADE8B" ma:contentTypeVersion="0" ma:contentTypeDescription="Crie um novo documento." ma:contentTypeScope="" ma:versionID="82674521056be81c60797bc9f4f38248">
  <xsd:schema xmlns:xsd="http://www.w3.org/2001/XMLSchema" xmlns:p="http://schemas.microsoft.com/office/2006/metadata/properties" targetNamespace="http://schemas.microsoft.com/office/2006/metadata/properties" ma:root="true" ma:fieldsID="834597303d62dd03ddcd59f56325a21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 ma:readOnly="true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910D7D7E-6E52-4FEC-ACD0-D705ABBF7845}">
  <ds:schemaRefs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9449CA4-20A7-4C54-8484-0BDAD6D15F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03BABD-B815-4984-B2FE-7F29B947E5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12198</TotalTime>
  <Words>2271</Words>
  <Application>Microsoft Office PowerPoint</Application>
  <PresentationFormat>Apresentação na tela (4:3)</PresentationFormat>
  <Paragraphs>231</Paragraphs>
  <Slides>49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Times New Roman</vt:lpstr>
      <vt:lpstr>Tema do Office</vt:lpstr>
      <vt:lpstr>Excel para BI Self Service</vt:lpstr>
      <vt:lpstr>Aula 6: Power Query Avançado</vt:lpstr>
      <vt:lpstr>Linguagem M</vt:lpstr>
      <vt:lpstr>Linguagem M – Conceitos Básicos - Estrutura</vt:lpstr>
      <vt:lpstr>Linguagem M – Conceitos Básicos – Nomes de Variáveis</vt:lpstr>
      <vt:lpstr>Linguagem M – Conceitos Básicos - Literais</vt:lpstr>
      <vt:lpstr>Linguagem M – Conceitos Básicos – Tipo de Valores e seus literais</vt:lpstr>
      <vt:lpstr>Linguagem M – Conceitos Básicos – Lógica Condicional</vt:lpstr>
      <vt:lpstr>Linguagem M – Conceitos Básicos – Tratamento de Erros</vt:lpstr>
      <vt:lpstr>Linguagem M – Conceitos Básicos - Comentários</vt:lpstr>
      <vt:lpstr>Linguagem M – Funções da biblioteca padrão </vt:lpstr>
      <vt:lpstr>Função</vt:lpstr>
      <vt:lpstr>Função</vt:lpstr>
      <vt:lpstr>Função</vt:lpstr>
      <vt:lpstr>Função</vt:lpstr>
      <vt:lpstr>Mesclando todos com todos (full outer join)</vt:lpstr>
      <vt:lpstr>Mesclando todos com todos (full outer join) - Exemplo</vt:lpstr>
      <vt:lpstr>Mesclando todos com todos (full outer join) - Exemplo</vt:lpstr>
      <vt:lpstr>Mesclando todos com todos (full outer join) – Exemplo (inclui exemplo de acesso a uma coluna de tabela)</vt:lpstr>
      <vt:lpstr>Mesclando todos com todos (full outer join) - Exemplo</vt:lpstr>
      <vt:lpstr>Mesclando com base em comparações inexatas</vt:lpstr>
      <vt:lpstr>Mesclando com base em comparações inexatas – Exemplo – Adicionando um índice</vt:lpstr>
      <vt:lpstr>Mesclando com base em comparações inexatas – Exemplo</vt:lpstr>
      <vt:lpstr>Mesclando com base em comparações inexatas – Exemplo – Mesclando com o período anterior </vt:lpstr>
      <vt:lpstr>Mesclando com base em comparações inexatas – Exemplo – Mesclando com o período anterior </vt:lpstr>
      <vt:lpstr>Mesclando com base em comparações inexatas – Exemplo – Gerando a janela rolante </vt:lpstr>
      <vt:lpstr>Mesclando com base em comparações inexatas – Exemplo – Agrupando a janela desejada</vt:lpstr>
      <vt:lpstr>Mesclando com base em comparações inexatas – Exemplo – Calculando a volatilidade</vt:lpstr>
      <vt:lpstr>Mesclando com base em comparações inexatas – Exemplo – Calculando a volatilidade </vt:lpstr>
      <vt:lpstr>OFF-Power Query: Mesclando com base em comparações textuais por similaridade (Fuzzy)</vt:lpstr>
      <vt:lpstr>OFF-Power Query: Mesclando com base em comparações textuais por similaridade (Fuzzy) - Exemplo</vt:lpstr>
      <vt:lpstr>OFF-Power Query: Mesclando com base em comparações textuais por similaridade (Fuzzy) - Exemplo</vt:lpstr>
      <vt:lpstr>OFF-Power Query: Mesclando com base em comparações textuais por similaridade (Fuzzy) - Exemplo</vt:lpstr>
      <vt:lpstr>Exemplo – Unpivot com atributos múltiplos</vt:lpstr>
      <vt:lpstr>Exemplo – Unpivot com atributos múltiplos</vt:lpstr>
      <vt:lpstr>Exemplo – Unpivot com atributos múltiplos</vt:lpstr>
      <vt:lpstr>Exemplo – Unpivot com atributos múltiplos</vt:lpstr>
      <vt:lpstr>Exemplo – Unpivot com atributos múltiplos</vt:lpstr>
      <vt:lpstr>Exemplo – Unpivot com atributos múltiplos</vt:lpstr>
      <vt:lpstr>Exemplo – Unpivot com atributos múltiplos</vt:lpstr>
      <vt:lpstr>Exemplo – Unpivot com atributos múltiplos</vt:lpstr>
      <vt:lpstr>Exemplo – Unpivot com atributos múltiplos</vt:lpstr>
      <vt:lpstr>Exemplo – Unpivot com atributos múltiplos</vt:lpstr>
      <vt:lpstr>Exemplo – Unpivot com atributos múltiplos</vt:lpstr>
      <vt:lpstr>Exemplo – Dividindo Coluna de forma parametrizada</vt:lpstr>
      <vt:lpstr>Exemplo – Dividindo Coluna de forma parametrizada</vt:lpstr>
      <vt:lpstr>Exemplo – Dividindo Coluna de forma parametrizada</vt:lpstr>
      <vt:lpstr>Exemplo – Dividindo Coluna de forma parametrizada (e depois reagrupando de outra forma)</vt:lpstr>
      <vt:lpstr>Exemplo – Lendo um arquivo binário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Carlos Henrique Brasil de Carvalho</dc:creator>
  <cp:lastModifiedBy>Thairon Souza da Silva</cp:lastModifiedBy>
  <cp:revision>624</cp:revision>
  <cp:lastPrinted>2017-01-26T16:55:59Z</cp:lastPrinted>
  <dcterms:created xsi:type="dcterms:W3CDTF">2016-08-28T16:01:47Z</dcterms:created>
  <dcterms:modified xsi:type="dcterms:W3CDTF">2018-02-21T19:10:47Z</dcterms:modified>
</cp:coreProperties>
</file>